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lang="en-US"/>
              <a:t>HOT WORK</a:t>
            </a:r>
            <a:endParaRPr/>
          </a:p>
        </p:txBody>
      </p:sp>
      <p:sp>
        <p:nvSpPr>
          <p:cNvPr id="85" name="Google Shape;85;p13"/>
          <p:cNvSpPr txBox="1"/>
          <p:nvPr>
            <p:ph idx="1" type="subTitle"/>
          </p:nvPr>
        </p:nvSpPr>
        <p:spPr>
          <a:xfrm>
            <a:off x="1524000" y="3416969"/>
            <a:ext cx="9144000" cy="1840832"/>
          </a:xfrm>
          <a:prstGeom prst="rect">
            <a:avLst/>
          </a:prstGeom>
          <a:noFill/>
          <a:ln>
            <a:noFill/>
          </a:ln>
        </p:spPr>
        <p:txBody>
          <a:bodyPr anchorCtr="0" anchor="t" bIns="45700" lIns="91425" spcFirstLastPara="1" rIns="91425" wrap="square" tIns="45700">
            <a:normAutofit fontScale="92500"/>
          </a:bodyPr>
          <a:lstStyle/>
          <a:p>
            <a:pPr indent="0" lvl="0" marL="0" rtl="0" algn="ctr">
              <a:lnSpc>
                <a:spcPct val="90000"/>
              </a:lnSpc>
              <a:spcBef>
                <a:spcPts val="0"/>
              </a:spcBef>
              <a:spcAft>
                <a:spcPts val="0"/>
              </a:spcAft>
              <a:buClr>
                <a:schemeClr val="dk1"/>
              </a:buClr>
              <a:buSzPct val="100000"/>
              <a:buNone/>
            </a:pPr>
            <a:r>
              <a:rPr lang="en-US"/>
              <a:t>Hot work refers to any job or activity that involves open flames, heat or sparks that could triger fire or explosion. Eg. Welding, flame cutting, brazing or soldering, grinding metals etc. Every hot work job is a high risk activity and must be properly and carefully managed to avoid fire disaster that could lead to equipment damages, injuries and fatility to personnel .</a:t>
            </a:r>
            <a:endParaRPr/>
          </a:p>
          <a:p>
            <a:pPr indent="0" lvl="0" marL="0" rtl="0" algn="ctr">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91" name="Google Shape;91;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dk1"/>
              </a:buClr>
              <a:buSzPct val="100000"/>
              <a:buChar char="•"/>
            </a:pPr>
            <a:r>
              <a:rPr lang="en-US"/>
              <a:t>Looking at the risks involvement, it would have been said that hot work may not be necessary in the industry , especially in the oil and gas industry because of the presence of hydrocarbon,  but this is practically impossible, considering that the equipment are made of steels and in most times subjected to stress which gives rise to fracture, brake, wear and tear and must need be welded, flame cut or with cutting disc and heating to separate rusted parts to bring about repairs.</a:t>
            </a:r>
            <a:endParaRPr/>
          </a:p>
          <a:p>
            <a:pPr indent="-228600" lvl="0" marL="228600" rtl="0" algn="l">
              <a:lnSpc>
                <a:spcPct val="90000"/>
              </a:lnSpc>
              <a:spcBef>
                <a:spcPts val="1000"/>
              </a:spcBef>
              <a:spcAft>
                <a:spcPts val="0"/>
              </a:spcAft>
              <a:buClr>
                <a:schemeClr val="dk1"/>
              </a:buClr>
              <a:buSzPct val="100000"/>
              <a:buChar char="•"/>
            </a:pPr>
            <a:r>
              <a:rPr lang="en-US"/>
              <a:t>MITIGATION: It is notably important to consider some safety evaluations when contemplating any hot work with respect to one of the IOGP life saving rules , hot work permit.</a:t>
            </a:r>
            <a:endParaRPr/>
          </a:p>
          <a:p>
            <a:pPr indent="-228600" lvl="0" marL="228600" rtl="0" algn="l">
              <a:lnSpc>
                <a:spcPct val="90000"/>
              </a:lnSpc>
              <a:spcBef>
                <a:spcPts val="1000"/>
              </a:spcBef>
              <a:spcAft>
                <a:spcPts val="0"/>
              </a:spcAft>
              <a:buClr>
                <a:schemeClr val="dk1"/>
              </a:buClr>
              <a:buSzPct val="100000"/>
              <a:buChar char="•"/>
            </a:pPr>
            <a:r>
              <a:rPr lang="en-US"/>
              <a:t>WATCH IOGP VIDEO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HOT WORK PERMIT</a:t>
            </a:r>
            <a:endParaRPr/>
          </a:p>
        </p:txBody>
      </p:sp>
      <p:sp>
        <p:nvSpPr>
          <p:cNvPr id="97" name="Google Shape;97;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This is a permit to work document specifically designated to hot work. It is a document or documented permit that states or describes the job to be done , in what area, Zone, number of personnel involve and duration of work. It provides for hazards identification and controls, addendum documents like JHA, Work method document, gas testing forms etc. Provisions for authorizations from all authorities to ensure its validity, else, it’s invalid.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CONSIDERATIONS FOR HOT WORK</a:t>
            </a:r>
            <a:endParaRPr/>
          </a:p>
        </p:txBody>
      </p:sp>
      <p:sp>
        <p:nvSpPr>
          <p:cNvPr id="103" name="Google Shape;103;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Font typeface="Noto Sans Symbols"/>
              <a:buChar char="⮚"/>
            </a:pPr>
            <a:r>
              <a:rPr lang="en-US"/>
              <a:t>PERMIT TO WORK [PTW]. You must obtain a valid hot work permit. Criteria for validity include: Relevant authorizations, hazards identifications and mitigation, relevant personal protective equipment PPE for the job in view, adjoining documents relevant to the activity [JHA , METHOD STATEMENT, GAS TESTING FORM] etc.  </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FIRE WATCH MAN: This is a trained personnel in fire fighting, must have good knowledge of hot work, must watch out for stray hot particles while hot work is going on, after job he must keep close watch on the environment for close to 30 minutes scouting for hidden fire that may latter spring up.</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FIRE EXSTINGUISHER[S]. There must be dedicated fire extinguisher[s]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09" name="Google Shape;109;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incase of any eventuality.</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FIRE BLANKET. Must be available</a:t>
            </a:r>
            <a:endParaRPr/>
          </a:p>
          <a:p>
            <a:pPr indent="-228600" lvl="0" marL="228600" rtl="0" algn="l">
              <a:lnSpc>
                <a:spcPct val="90000"/>
              </a:lnSpc>
              <a:spcBef>
                <a:spcPts val="1000"/>
              </a:spcBef>
              <a:spcAft>
                <a:spcPts val="0"/>
              </a:spcAft>
              <a:buClr>
                <a:schemeClr val="dk1"/>
              </a:buClr>
              <a:buSzPts val="2800"/>
              <a:buFont typeface="Noto Sans Symbols"/>
              <a:buChar char="⮚"/>
            </a:pPr>
            <a:r>
              <a:rPr lang="en-US"/>
              <a:t>INFLAMABLE MATERIALS: Every inflammable material[hydrocarbon, pms, dry woods/clothes etc] must be remove from point of hot work.</a:t>
            </a:r>
            <a:endParaRPr/>
          </a:p>
          <a:p>
            <a:pPr indent="-50800" lvl="0" marL="228600" rtl="0" algn="l">
              <a:lnSpc>
                <a:spcPct val="90000"/>
              </a:lnSpc>
              <a:spcBef>
                <a:spcPts val="1000"/>
              </a:spcBef>
              <a:spcAft>
                <a:spcPts val="0"/>
              </a:spcAft>
              <a:buClr>
                <a:schemeClr val="dk1"/>
              </a:buClr>
              <a:buSzPts val="2800"/>
              <a:buFont typeface="Noto Sans Symbols"/>
              <a:buNone/>
            </a:pPr>
            <a:r>
              <a:t/>
            </a:r>
            <a:endParaRPr/>
          </a:p>
          <a:p>
            <a:pPr indent="0" lvl="0" marL="0" rtl="0" algn="l">
              <a:lnSpc>
                <a:spcPct val="90000"/>
              </a:lnSpc>
              <a:spcBef>
                <a:spcPts val="1000"/>
              </a:spcBef>
              <a:spcAft>
                <a:spcPts val="0"/>
              </a:spcAft>
              <a:buClr>
                <a:schemeClr val="dk1"/>
              </a:buClr>
              <a:buSzPts val="2800"/>
              <a:buNone/>
            </a:pPr>
            <a:r>
              <a:rPr lang="en-US"/>
              <a:t>After the job is completed, there is need for good house keeping and the close out of the ptw.</a:t>
            </a:r>
            <a:endParaRPr/>
          </a:p>
          <a:p>
            <a:pPr indent="0" lvl="0" marL="0" rtl="0" algn="l">
              <a:lnSpc>
                <a:spcPct val="90000"/>
              </a:lnSpc>
              <a:spcBef>
                <a:spcPts val="1000"/>
              </a:spcBef>
              <a:spcAft>
                <a:spcPts val="0"/>
              </a:spcAft>
              <a:buClr>
                <a:schemeClr val="dk1"/>
              </a:buClr>
              <a:buSzPts val="2800"/>
              <a:buNone/>
            </a:pPr>
            <a:r>
              <a:rPr lang="en-US"/>
              <a:t>THANKS.</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