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 id="2147483660" r:id="rId6"/>
    <p:sldMasterId id="2147483661" r:id="rId7"/>
    <p:sldMasterId id="2147483662" r:id="rId8"/>
    <p:sldMasterId id="2147483663" r:id="rId9"/>
  </p:sldMasterIdLst>
  <p:notesMasterIdLst>
    <p:notesMasterId r:id="rId10"/>
  </p:notes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Lst>
  <p:sldSz cy="6858000" cx="12192000"/>
  <p:notesSz cx="6761150" cy="9942500"/>
  <p:embeddedFontLst>
    <p:embeddedFont>
      <p:font typeface="Libre Franklin"/>
      <p:regular r:id="rId58"/>
      <p:bold r:id="rId59"/>
      <p:italic r:id="rId60"/>
      <p:boldItalic r:id="rId61"/>
    </p:embeddedFont>
    <p:embeddedFont>
      <p:font typeface="Tahoma"/>
      <p:regular r:id="rId62"/>
      <p:bold r:id="rId63"/>
    </p:embeddedFont>
    <p:embeddedFont>
      <p:font typeface="Libre Baskerville"/>
      <p:regular r:id="rId64"/>
      <p:bold r:id="rId65"/>
      <p:italic r:id="rId66"/>
      <p:boldItalic r:id="rId67"/>
    </p:embeddedFont>
    <p:embeddedFont>
      <p:font typeface="Arial Black"/>
      <p:regular r:id="rId6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3840">
          <p15:clr>
            <a:srgbClr val="000000"/>
          </p15:clr>
        </p15:guide>
      </p15:sldGuideLst>
    </p:ext>
    <p:ext uri="{2D200454-40CA-4A62-9FC3-DE9A4176ACB9}">
      <p15:notesGuideLst>
        <p15:guide id="1" orient="horz" pos="3131">
          <p15:clr>
            <a:srgbClr val="000000"/>
          </p15:clr>
        </p15:guide>
        <p15:guide id="2" pos="2130">
          <p15:clr>
            <a:srgbClr val="000000"/>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34E5CA7-DCE9-4835-8DF1-C1A1329524B1}">
  <a:tblStyle styleId="{134E5CA7-DCE9-4835-8DF1-C1A1329524B1}"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notesViewPr>
    <p:cSldViewPr snapToGrid="0">
      <p:cViewPr varScale="1">
        <p:scale>
          <a:sx n="100" d="100"/>
          <a:sy n="100" d="100"/>
        </p:scale>
        <p:origin x="0" y="0"/>
      </p:cViewPr>
      <p:guideLst>
        <p:guide pos="3131" orient="horz"/>
        <p:guide pos="2130"/>
      </p:guideLst>
    </p:cSldViewPr>
  </p:notesViewPr>
</p:viewPr>
</file>

<file path=ppt/_rels/presentation.xml.rels><?xml version="1.0" encoding="UTF-8" standalone="yes"?><Relationships xmlns="http://schemas.openxmlformats.org/package/2006/relationships"><Relationship Id="rId40" Type="http://schemas.openxmlformats.org/officeDocument/2006/relationships/slide" Target="slides/slide30.xml"/><Relationship Id="rId42" Type="http://schemas.openxmlformats.org/officeDocument/2006/relationships/slide" Target="slides/slide32.xml"/><Relationship Id="rId41" Type="http://schemas.openxmlformats.org/officeDocument/2006/relationships/slide" Target="slides/slide31.xml"/><Relationship Id="rId44" Type="http://schemas.openxmlformats.org/officeDocument/2006/relationships/slide" Target="slides/slide34.xml"/><Relationship Id="rId43" Type="http://schemas.openxmlformats.org/officeDocument/2006/relationships/slide" Target="slides/slide33.xml"/><Relationship Id="rId46" Type="http://schemas.openxmlformats.org/officeDocument/2006/relationships/slide" Target="slides/slide36.xml"/><Relationship Id="rId45" Type="http://schemas.openxmlformats.org/officeDocument/2006/relationships/slide" Target="slides/slide35.xml"/><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Master" Target="slideMasters/slideMaster5.xml"/><Relationship Id="rId48" Type="http://schemas.openxmlformats.org/officeDocument/2006/relationships/slide" Target="slides/slide38.xml"/><Relationship Id="rId47" Type="http://schemas.openxmlformats.org/officeDocument/2006/relationships/slide" Target="slides/slide37.xml"/><Relationship Id="rId49" Type="http://schemas.openxmlformats.org/officeDocument/2006/relationships/slide" Target="slides/slide39.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31" Type="http://schemas.openxmlformats.org/officeDocument/2006/relationships/slide" Target="slides/slide21.xml"/><Relationship Id="rId30" Type="http://schemas.openxmlformats.org/officeDocument/2006/relationships/slide" Target="slides/slide20.xml"/><Relationship Id="rId33" Type="http://schemas.openxmlformats.org/officeDocument/2006/relationships/slide" Target="slides/slide23.xml"/><Relationship Id="rId32" Type="http://schemas.openxmlformats.org/officeDocument/2006/relationships/slide" Target="slides/slide22.xml"/><Relationship Id="rId35" Type="http://schemas.openxmlformats.org/officeDocument/2006/relationships/slide" Target="slides/slide25.xml"/><Relationship Id="rId34" Type="http://schemas.openxmlformats.org/officeDocument/2006/relationships/slide" Target="slides/slide24.xml"/><Relationship Id="rId37" Type="http://schemas.openxmlformats.org/officeDocument/2006/relationships/slide" Target="slides/slide27.xml"/><Relationship Id="rId36" Type="http://schemas.openxmlformats.org/officeDocument/2006/relationships/slide" Target="slides/slide26.xml"/><Relationship Id="rId39" Type="http://schemas.openxmlformats.org/officeDocument/2006/relationships/slide" Target="slides/slide29.xml"/><Relationship Id="rId38" Type="http://schemas.openxmlformats.org/officeDocument/2006/relationships/slide" Target="slides/slide28.xml"/><Relationship Id="rId62" Type="http://schemas.openxmlformats.org/officeDocument/2006/relationships/font" Target="fonts/Tahoma-regular.fntdata"/><Relationship Id="rId61" Type="http://schemas.openxmlformats.org/officeDocument/2006/relationships/font" Target="fonts/LibreFranklin-boldItalic.fntdata"/><Relationship Id="rId20" Type="http://schemas.openxmlformats.org/officeDocument/2006/relationships/slide" Target="slides/slide10.xml"/><Relationship Id="rId64" Type="http://schemas.openxmlformats.org/officeDocument/2006/relationships/font" Target="fonts/LibreBaskerville-regular.fntdata"/><Relationship Id="rId63" Type="http://schemas.openxmlformats.org/officeDocument/2006/relationships/font" Target="fonts/Tahoma-bold.fntdata"/><Relationship Id="rId22" Type="http://schemas.openxmlformats.org/officeDocument/2006/relationships/slide" Target="slides/slide12.xml"/><Relationship Id="rId66" Type="http://schemas.openxmlformats.org/officeDocument/2006/relationships/font" Target="fonts/LibreBaskerville-italic.fntdata"/><Relationship Id="rId21" Type="http://schemas.openxmlformats.org/officeDocument/2006/relationships/slide" Target="slides/slide11.xml"/><Relationship Id="rId65" Type="http://schemas.openxmlformats.org/officeDocument/2006/relationships/font" Target="fonts/LibreBaskerville-bold.fntdata"/><Relationship Id="rId24" Type="http://schemas.openxmlformats.org/officeDocument/2006/relationships/slide" Target="slides/slide14.xml"/><Relationship Id="rId68" Type="http://schemas.openxmlformats.org/officeDocument/2006/relationships/font" Target="fonts/ArialBlack-regular.fntdata"/><Relationship Id="rId23" Type="http://schemas.openxmlformats.org/officeDocument/2006/relationships/slide" Target="slides/slide13.xml"/><Relationship Id="rId67" Type="http://schemas.openxmlformats.org/officeDocument/2006/relationships/font" Target="fonts/LibreBaskerville-boldItalic.fntdata"/><Relationship Id="rId60" Type="http://schemas.openxmlformats.org/officeDocument/2006/relationships/font" Target="fonts/LibreFranklin-italic.fntdata"/><Relationship Id="rId26" Type="http://schemas.openxmlformats.org/officeDocument/2006/relationships/slide" Target="slides/slide16.xml"/><Relationship Id="rId25" Type="http://schemas.openxmlformats.org/officeDocument/2006/relationships/slide" Target="slides/slide15.xml"/><Relationship Id="rId28" Type="http://schemas.openxmlformats.org/officeDocument/2006/relationships/slide" Target="slides/slide18.xml"/><Relationship Id="rId27" Type="http://schemas.openxmlformats.org/officeDocument/2006/relationships/slide" Target="slides/slide17.xml"/><Relationship Id="rId29" Type="http://schemas.openxmlformats.org/officeDocument/2006/relationships/slide" Target="slides/slide19.xml"/><Relationship Id="rId51" Type="http://schemas.openxmlformats.org/officeDocument/2006/relationships/slide" Target="slides/slide41.xml"/><Relationship Id="rId50" Type="http://schemas.openxmlformats.org/officeDocument/2006/relationships/slide" Target="slides/slide40.xml"/><Relationship Id="rId53" Type="http://schemas.openxmlformats.org/officeDocument/2006/relationships/slide" Target="slides/slide43.xml"/><Relationship Id="rId52" Type="http://schemas.openxmlformats.org/officeDocument/2006/relationships/slide" Target="slides/slide42.xml"/><Relationship Id="rId11" Type="http://schemas.openxmlformats.org/officeDocument/2006/relationships/slide" Target="slides/slide1.xml"/><Relationship Id="rId55" Type="http://schemas.openxmlformats.org/officeDocument/2006/relationships/slide" Target="slides/slide45.xml"/><Relationship Id="rId10" Type="http://schemas.openxmlformats.org/officeDocument/2006/relationships/notesMaster" Target="notesMasters/notesMaster1.xml"/><Relationship Id="rId54" Type="http://schemas.openxmlformats.org/officeDocument/2006/relationships/slide" Target="slides/slide44.xml"/><Relationship Id="rId13" Type="http://schemas.openxmlformats.org/officeDocument/2006/relationships/slide" Target="slides/slide3.xml"/><Relationship Id="rId57" Type="http://schemas.openxmlformats.org/officeDocument/2006/relationships/slide" Target="slides/slide47.xml"/><Relationship Id="rId12" Type="http://schemas.openxmlformats.org/officeDocument/2006/relationships/slide" Target="slides/slide2.xml"/><Relationship Id="rId56" Type="http://schemas.openxmlformats.org/officeDocument/2006/relationships/slide" Target="slides/slide46.xml"/><Relationship Id="rId15" Type="http://schemas.openxmlformats.org/officeDocument/2006/relationships/slide" Target="slides/slide5.xml"/><Relationship Id="rId59" Type="http://schemas.openxmlformats.org/officeDocument/2006/relationships/font" Target="fonts/LibreFranklin-bold.fntdata"/><Relationship Id="rId14" Type="http://schemas.openxmlformats.org/officeDocument/2006/relationships/slide" Target="slides/slide4.xml"/><Relationship Id="rId58" Type="http://schemas.openxmlformats.org/officeDocument/2006/relationships/font" Target="fonts/LibreFranklin-regular.fntdata"/><Relationship Id="rId17" Type="http://schemas.openxmlformats.org/officeDocument/2006/relationships/slide" Target="slides/slide7.xml"/><Relationship Id="rId16" Type="http://schemas.openxmlformats.org/officeDocument/2006/relationships/slide" Target="slides/slide6.xml"/><Relationship Id="rId19" Type="http://schemas.openxmlformats.org/officeDocument/2006/relationships/slide" Target="slides/slide9.xml"/><Relationship Id="rId18"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30525" cy="496887"/>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29050" y="0"/>
            <a:ext cx="2930525" cy="496887"/>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SzPts val="1400"/>
              <a:buNone/>
              <a:defRPr b="0" i="0" sz="1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miter lim="8000"/>
            <a:headEnd len="sm" w="sm" type="none"/>
            <a:tailEnd len="sm" w="sm" type="none"/>
          </a:ln>
        </p:spPr>
      </p:sp>
      <p:sp>
        <p:nvSpPr>
          <p:cNvPr id="6" name="Google Shape;6;n"/>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9444037"/>
            <a:ext cx="2930525" cy="4968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 name="Google Shape;131;p1: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0: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0: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1: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 name="Google Shape;189;p11: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2: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2: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3: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3: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4: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14: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5: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15: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6: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p16: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17: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17: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18: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 name="Google Shape;231;p18: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9: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19: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137" name="Google Shape;137;p2:notes"/>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2:notes"/>
          <p:cNvSpPr txBox="1"/>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20: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243" name="Google Shape;243;p20:notes"/>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20:notes"/>
          <p:cNvSpPr txBox="1"/>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a:solidFill>
                  <a:srgbClr val="000000"/>
                </a:solidFill>
                <a:latin typeface="Arial"/>
                <a:ea typeface="Arial"/>
                <a:cs typeface="Arial"/>
                <a:sym typeface="Arial"/>
              </a:rPr>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21: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1" name="Google Shape;251;p21: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22: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7" name="Google Shape;257;p22: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23: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23: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24: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24: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25: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25: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6: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6: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27: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27: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28: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28: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29: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29: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0: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30: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1: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310" name="Google Shape;310;p31:notes"/>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31:notes"/>
          <p:cNvSpPr txBox="1"/>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2: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p32: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33: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p33: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34: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34: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35: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3" name="Google Shape;333;p35: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36: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36: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37: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37: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8: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38: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9: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7" name="Google Shape;357;p39: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4: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4: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p40: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p40: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41: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369" name="Google Shape;369;p41:notes"/>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41:notes"/>
          <p:cNvSpPr txBox="1"/>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42: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42: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p43: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43: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44: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44: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45: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45: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46: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46: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47: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5242"/>
            <a:headEnd len="sm" w="sm" type="none"/>
            <a:tailEnd len="sm" w="sm" type="none"/>
          </a:ln>
        </p:spPr>
      </p:sp>
      <p:sp>
        <p:nvSpPr>
          <p:cNvPr id="401" name="Google Shape;401;p47:notes"/>
          <p:cNvSpPr txBox="1"/>
          <p:nvPr>
            <p:ph idx="1" type="body"/>
          </p:nvPr>
        </p:nvSpPr>
        <p:spPr>
          <a:xfrm>
            <a:off x="676275" y="4722812"/>
            <a:ext cx="5408612" cy="447357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47:notes"/>
          <p:cNvSpPr txBox="1"/>
          <p:nvPr/>
        </p:nvSpPr>
        <p:spPr>
          <a:xfrm>
            <a:off x="3829050" y="9444037"/>
            <a:ext cx="2930525" cy="4968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fld id="{00000000-1234-1234-1234-123412341234}" type="slidenum">
              <a:rPr b="0" i="0" lang="en-US" sz="1800" u="none">
                <a:solidFill>
                  <a:srgbClr val="000000"/>
                </a:solidFill>
                <a:latin typeface="Arial"/>
                <a:ea typeface="Arial"/>
                <a:cs typeface="Arial"/>
                <a:sym typeface="Arial"/>
              </a:rPr>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5: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5: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6: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6: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 name="Google Shape;166;p7: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8: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txBox="1"/>
          <p:nvPr>
            <p:ph idx="1" type="body"/>
          </p:nvPr>
        </p:nvSpPr>
        <p:spPr>
          <a:xfrm>
            <a:off x="676275" y="4722812"/>
            <a:ext cx="5408612" cy="447357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9:notes"/>
          <p:cNvSpPr/>
          <p:nvPr>
            <p:ph idx="2" type="sldImg"/>
          </p:nvPr>
        </p:nvSpPr>
        <p:spPr>
          <a:xfrm>
            <a:off x="68262" y="746125"/>
            <a:ext cx="6624637" cy="37274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0" name="Shape 20"/>
        <p:cNvGrpSpPr/>
        <p:nvPr/>
      </p:nvGrpSpPr>
      <p:grpSpPr>
        <a:xfrm>
          <a:off x="0" y="0"/>
          <a:ext cx="0" cy="0"/>
          <a:chOff x="0" y="0"/>
          <a:chExt cx="0" cy="0"/>
        </a:xfrm>
      </p:grpSpPr>
      <p:sp>
        <p:nvSpPr>
          <p:cNvPr id="21" name="Google Shape;21;p2"/>
          <p:cNvSpPr txBox="1"/>
          <p:nvPr>
            <p:ph idx="1" type="subTitle"/>
          </p:nvPr>
        </p:nvSpPr>
        <p:spPr>
          <a:xfrm>
            <a:off x="1727200" y="3200400"/>
            <a:ext cx="8534400" cy="1600200"/>
          </a:xfrm>
          <a:prstGeom prst="rect">
            <a:avLst/>
          </a:prstGeom>
          <a:noFill/>
          <a:ln>
            <a:noFill/>
          </a:ln>
        </p:spPr>
        <p:txBody>
          <a:bodyPr anchorCtr="0" anchor="t" bIns="45700" lIns="91425" spcFirstLastPara="1" rIns="91425" wrap="square" tIns="45700">
            <a:noAutofit/>
          </a:bodyPr>
          <a:lstStyle>
            <a:lvl1pPr lvl="0" algn="ctr">
              <a:spcBef>
                <a:spcPts val="575"/>
              </a:spcBef>
              <a:spcAft>
                <a:spcPts val="0"/>
              </a:spcAft>
              <a:buSzPts val="2210"/>
              <a:buNone/>
              <a:defRPr sz="2600">
                <a:solidFill>
                  <a:schemeClr val="dk2"/>
                </a:solidFill>
              </a:defRPr>
            </a:lvl1pPr>
            <a:lvl2pPr lvl="1" algn="ctr">
              <a:spcBef>
                <a:spcPts val="375"/>
              </a:spcBef>
              <a:spcAft>
                <a:spcPts val="0"/>
              </a:spcAft>
              <a:buSzPts val="1530"/>
              <a:buNone/>
              <a:defRPr/>
            </a:lvl2pPr>
            <a:lvl3pPr lvl="2" algn="ctr">
              <a:spcBef>
                <a:spcPts val="375"/>
              </a:spcBef>
              <a:spcAft>
                <a:spcPts val="0"/>
              </a:spcAft>
              <a:buSzPts val="1530"/>
              <a:buNone/>
              <a:defRPr/>
            </a:lvl3pPr>
            <a:lvl4pPr lvl="3" algn="ctr">
              <a:spcBef>
                <a:spcPts val="375"/>
              </a:spcBef>
              <a:spcAft>
                <a:spcPts val="0"/>
              </a:spcAft>
              <a:buSzPts val="1440"/>
              <a:buNone/>
              <a:defRPr/>
            </a:lvl4pPr>
            <a:lvl5pPr lvl="4" algn="ctr">
              <a:spcBef>
                <a:spcPts val="375"/>
              </a:spcBef>
              <a:spcAft>
                <a:spcPts val="0"/>
              </a:spcAft>
              <a:buSzPts val="1800"/>
              <a:buNone/>
              <a:defRPr/>
            </a:lvl5pPr>
            <a:lvl6pPr lvl="5" algn="ctr">
              <a:spcBef>
                <a:spcPts val="370"/>
              </a:spcBef>
              <a:spcAft>
                <a:spcPts val="0"/>
              </a:spcAft>
              <a:buSzPts val="1800"/>
              <a:buNone/>
              <a:defRPr/>
            </a:lvl6pPr>
            <a:lvl7pPr lvl="6" algn="ctr">
              <a:spcBef>
                <a:spcPts val="370"/>
              </a:spcBef>
              <a:spcAft>
                <a:spcPts val="0"/>
              </a:spcAft>
              <a:buSzPts val="1800"/>
              <a:buNone/>
              <a:defRPr/>
            </a:lvl7pPr>
            <a:lvl8pPr lvl="7" algn="ctr">
              <a:spcBef>
                <a:spcPts val="370"/>
              </a:spcBef>
              <a:spcAft>
                <a:spcPts val="0"/>
              </a:spcAft>
              <a:buSzPts val="1800"/>
              <a:buNone/>
              <a:defRPr/>
            </a:lvl8pPr>
            <a:lvl9pPr lvl="8" algn="ctr">
              <a:spcBef>
                <a:spcPts val="370"/>
              </a:spcBef>
              <a:spcAft>
                <a:spcPts val="0"/>
              </a:spcAft>
              <a:buSzPts val="1800"/>
              <a:buNone/>
              <a:defRPr/>
            </a:lvl9pPr>
          </a:lstStyle>
          <a:p/>
        </p:txBody>
      </p:sp>
      <p:sp>
        <p:nvSpPr>
          <p:cNvPr id="22" name="Google Shape;22;p2"/>
          <p:cNvSpPr txBox="1"/>
          <p:nvPr>
            <p:ph type="ctrTitle"/>
          </p:nvPr>
        </p:nvSpPr>
        <p:spPr>
          <a:xfrm>
            <a:off x="609600" y="1505931"/>
            <a:ext cx="10972800" cy="1470025"/>
          </a:xfrm>
          <a:prstGeom prst="rect">
            <a:avLst/>
          </a:prstGeom>
          <a:noFill/>
          <a:ln>
            <a:noFill/>
          </a:ln>
        </p:spPr>
        <p:txBody>
          <a:bodyPr anchorCtr="0" anchor="ctr" bIns="91425" lIns="91425" spcFirstLastPara="1" rIns="91425" wrap="square" tIns="4570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04" name="Shape 104"/>
        <p:cNvGrpSpPr/>
        <p:nvPr/>
      </p:nvGrpSpPr>
      <p:grpSpPr>
        <a:xfrm>
          <a:off x="0" y="0"/>
          <a:ext cx="0" cy="0"/>
          <a:chOff x="0" y="0"/>
          <a:chExt cx="0" cy="0"/>
        </a:xfrm>
      </p:grpSpPr>
      <p:sp>
        <p:nvSpPr>
          <p:cNvPr id="105" name="Google Shape;105;p14"/>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14"/>
          <p:cNvSpPr txBox="1"/>
          <p:nvPr>
            <p:ph idx="1" type="body"/>
          </p:nvPr>
        </p:nvSpPr>
        <p:spPr>
          <a:xfrm>
            <a:off x="1219200" y="1600200"/>
            <a:ext cx="2540000" cy="449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530"/>
              <a:buNone/>
              <a:defRPr sz="1800"/>
            </a:lvl1pPr>
            <a:lvl2pPr indent="-228600" lvl="1" marL="914400" algn="l">
              <a:spcBef>
                <a:spcPts val="375"/>
              </a:spcBef>
              <a:spcAft>
                <a:spcPts val="0"/>
              </a:spcAft>
              <a:buSzPts val="1020"/>
              <a:buNone/>
              <a:defRPr sz="1200"/>
            </a:lvl2pPr>
            <a:lvl3pPr indent="-228600" lvl="2" marL="1371600" algn="l">
              <a:spcBef>
                <a:spcPts val="375"/>
              </a:spcBef>
              <a:spcAft>
                <a:spcPts val="0"/>
              </a:spcAft>
              <a:buSzPts val="850"/>
              <a:buNone/>
              <a:defRPr sz="1000"/>
            </a:lvl3pPr>
            <a:lvl4pPr indent="-228600" lvl="3" marL="1828800" algn="l">
              <a:spcBef>
                <a:spcPts val="375"/>
              </a:spcBef>
              <a:spcAft>
                <a:spcPts val="0"/>
              </a:spcAft>
              <a:buSzPts val="720"/>
              <a:buNone/>
              <a:defRPr sz="900"/>
            </a:lvl4pPr>
            <a:lvl5pPr indent="-228600" lvl="4" marL="2286000" algn="l">
              <a:spcBef>
                <a:spcPts val="375"/>
              </a:spcBef>
              <a:spcAft>
                <a:spcPts val="0"/>
              </a:spcAft>
              <a:buSzPts val="900"/>
              <a:buFont typeface="Libre Baskerville"/>
              <a:buNone/>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7" name="Google Shape;107;p14"/>
          <p:cNvSpPr txBox="1"/>
          <p:nvPr>
            <p:ph idx="2" type="body"/>
          </p:nvPr>
        </p:nvSpPr>
        <p:spPr>
          <a:xfrm>
            <a:off x="3962400" y="1600200"/>
            <a:ext cx="7620000" cy="4495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08" name="Google Shape;108;p1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1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1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22" name="Shape 122"/>
        <p:cNvGrpSpPr/>
        <p:nvPr/>
      </p:nvGrpSpPr>
      <p:grpSpPr>
        <a:xfrm>
          <a:off x="0" y="0"/>
          <a:ext cx="0" cy="0"/>
          <a:chOff x="0" y="0"/>
          <a:chExt cx="0" cy="0"/>
        </a:xfrm>
      </p:grpSpPr>
      <p:sp>
        <p:nvSpPr>
          <p:cNvPr id="123" name="Google Shape;123;p16"/>
          <p:cNvSpPr txBox="1"/>
          <p:nvPr>
            <p:ph type="title"/>
          </p:nvPr>
        </p:nvSpPr>
        <p:spPr>
          <a:xfrm>
            <a:off x="1219200" y="4900550"/>
            <a:ext cx="9753600" cy="522288"/>
          </a:xfrm>
          <a:prstGeom prst="rect">
            <a:avLst/>
          </a:prstGeom>
          <a:noFill/>
          <a:ln>
            <a:noFill/>
          </a:ln>
        </p:spPr>
        <p:txBody>
          <a:bodyPr anchorCtr="0" anchor="ctr" bIns="91425" lIns="91425" spcFirstLastPara="1" rIns="91425" wrap="square" tIns="45700">
            <a:noAutofit/>
          </a:bodyPr>
          <a:lstStyle>
            <a:lvl1pPr lvl="0" algn="l">
              <a:spcBef>
                <a:spcPts val="0"/>
              </a:spcBef>
              <a:spcAft>
                <a:spcPts val="0"/>
              </a:spcAft>
              <a:buClr>
                <a:schemeClr val="dk2"/>
              </a:buClr>
              <a:buSzPts val="2800"/>
              <a:buFont typeface="Libre Franklin"/>
              <a:buNone/>
              <a:defRPr b="0" sz="28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16"/>
          <p:cNvSpPr txBox="1"/>
          <p:nvPr>
            <p:ph idx="1" type="body"/>
          </p:nvPr>
        </p:nvSpPr>
        <p:spPr>
          <a:xfrm>
            <a:off x="1219200" y="5445825"/>
            <a:ext cx="9753600" cy="685800"/>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1360"/>
              <a:buFont typeface="Libre Baskerville"/>
              <a:buNone/>
              <a:defRPr sz="1600"/>
            </a:lvl1pPr>
            <a:lvl2pPr indent="-293370" lvl="1" marL="914400" algn="l">
              <a:spcBef>
                <a:spcPts val="375"/>
              </a:spcBef>
              <a:spcAft>
                <a:spcPts val="0"/>
              </a:spcAft>
              <a:buSzPts val="1020"/>
              <a:buChar char="⚫"/>
              <a:defRPr sz="1200"/>
            </a:lvl2pPr>
            <a:lvl3pPr indent="-282575" lvl="2" marL="1371600" algn="l">
              <a:spcBef>
                <a:spcPts val="375"/>
              </a:spcBef>
              <a:spcAft>
                <a:spcPts val="0"/>
              </a:spcAft>
              <a:buSzPts val="850"/>
              <a:buChar char="⚫"/>
              <a:defRPr sz="1000"/>
            </a:lvl3pPr>
            <a:lvl4pPr indent="-274320" lvl="3" marL="1828800" algn="l">
              <a:spcBef>
                <a:spcPts val="375"/>
              </a:spcBef>
              <a:spcAft>
                <a:spcPts val="0"/>
              </a:spcAft>
              <a:buSzPts val="720"/>
              <a:buChar char="⚫"/>
              <a:defRPr sz="900"/>
            </a:lvl4pPr>
            <a:lvl5pPr indent="-285750" lvl="4" marL="2286000" algn="l">
              <a:spcBef>
                <a:spcPts val="375"/>
              </a:spcBef>
              <a:spcAft>
                <a:spcPts val="0"/>
              </a:spcAft>
              <a:buSzPts val="900"/>
              <a:buFont typeface="Libre Baskerville"/>
              <a:buChar char="o"/>
              <a:defRPr sz="9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125" name="Google Shape;125;p16"/>
          <p:cNvSpPr/>
          <p:nvPr>
            <p:ph idx="2" type="pic"/>
          </p:nvPr>
        </p:nvSpPr>
        <p:spPr>
          <a:xfrm>
            <a:off x="91078" y="66676"/>
            <a:ext cx="12002497" cy="4581525"/>
          </a:xfrm>
          <a:prstGeom prst="round2SameRect">
            <a:avLst>
              <a:gd fmla="val 7101" name="adj1"/>
              <a:gd fmla="val 0" name="adj2"/>
            </a:avLst>
          </a:prstGeom>
          <a:solidFill>
            <a:schemeClr val="lt2"/>
          </a:solidFill>
          <a:ln cap="flat" cmpd="sng" w="9525">
            <a:solidFill>
              <a:schemeClr val="dk1"/>
            </a:solidFill>
            <a:prstDash val="solid"/>
            <a:round/>
            <a:headEnd len="sm" w="sm" type="none"/>
            <a:tailEnd len="sm" w="sm" type="none"/>
          </a:ln>
        </p:spPr>
      </p:sp>
      <p:sp>
        <p:nvSpPr>
          <p:cNvPr id="126" name="Google Shape;126;p1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16"/>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6"/>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4"/>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37" name="Google Shape;37;p4"/>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0" name="Shape 40"/>
        <p:cNvGrpSpPr/>
        <p:nvPr/>
      </p:nvGrpSpPr>
      <p:grpSpPr>
        <a:xfrm>
          <a:off x="0" y="0"/>
          <a:ext cx="0" cy="0"/>
          <a:chOff x="0" y="0"/>
          <a:chExt cx="0" cy="0"/>
        </a:xfrm>
      </p:grpSpPr>
      <p:sp>
        <p:nvSpPr>
          <p:cNvPr id="41" name="Google Shape;41;p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5"/>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5"/>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4" name="Shape 44"/>
        <p:cNvGrpSpPr/>
        <p:nvPr/>
      </p:nvGrpSpPr>
      <p:grpSpPr>
        <a:xfrm>
          <a:off x="0" y="0"/>
          <a:ext cx="0" cy="0"/>
          <a:chOff x="0" y="0"/>
          <a:chExt cx="0" cy="0"/>
        </a:xfrm>
      </p:grpSpPr>
      <p:sp>
        <p:nvSpPr>
          <p:cNvPr id="45" name="Google Shape;45;p6"/>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6"/>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6"/>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9" name="Shape 49"/>
        <p:cNvGrpSpPr/>
        <p:nvPr/>
      </p:nvGrpSpPr>
      <p:grpSpPr>
        <a:xfrm>
          <a:off x="0" y="0"/>
          <a:ext cx="0" cy="0"/>
          <a:chOff x="0" y="0"/>
          <a:chExt cx="0" cy="0"/>
        </a:xfrm>
      </p:grpSpPr>
      <p:sp>
        <p:nvSpPr>
          <p:cNvPr id="50" name="Google Shape;50;p7"/>
          <p:cNvSpPr txBox="1"/>
          <p:nvPr>
            <p:ph type="title"/>
          </p:nvPr>
        </p:nvSpPr>
        <p:spPr>
          <a:xfrm rot="5400000">
            <a:off x="7254558" y="1859285"/>
            <a:ext cx="5851525" cy="268224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7"/>
          <p:cNvSpPr txBox="1"/>
          <p:nvPr>
            <p:ph idx="1" type="body"/>
          </p:nvPr>
        </p:nvSpPr>
        <p:spPr>
          <a:xfrm rot="5400000">
            <a:off x="2001838" y="-507996"/>
            <a:ext cx="5851525" cy="74168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2" name="Google Shape;52;p7"/>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7"/>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4" name="Google Shape;54;p7"/>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5" name="Shape 55"/>
        <p:cNvGrpSpPr/>
        <p:nvPr/>
      </p:nvGrpSpPr>
      <p:grpSpPr>
        <a:xfrm>
          <a:off x="0" y="0"/>
          <a:ext cx="0" cy="0"/>
          <a:chOff x="0" y="0"/>
          <a:chExt cx="0" cy="0"/>
        </a:xfrm>
      </p:grpSpPr>
      <p:sp>
        <p:nvSpPr>
          <p:cNvPr id="56" name="Google Shape;56;p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 type="body"/>
          </p:nvPr>
        </p:nvSpPr>
        <p:spPr>
          <a:xfrm rot="5400000">
            <a:off x="4114800" y="-1447800"/>
            <a:ext cx="4572000" cy="10363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58" name="Google Shape;58;p8"/>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8"/>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8"/>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1" name="Shape 61"/>
        <p:cNvGrpSpPr/>
        <p:nvPr/>
      </p:nvGrpSpPr>
      <p:grpSpPr>
        <a:xfrm>
          <a:off x="0" y="0"/>
          <a:ext cx="0" cy="0"/>
          <a:chOff x="0" y="0"/>
          <a:chExt cx="0" cy="0"/>
        </a:xfrm>
      </p:grpSpPr>
      <p:sp>
        <p:nvSpPr>
          <p:cNvPr id="62" name="Google Shape;62;p9"/>
          <p:cNvSpPr txBox="1"/>
          <p:nvPr>
            <p:ph type="title"/>
          </p:nvPr>
        </p:nvSpPr>
        <p:spPr>
          <a:xfrm>
            <a:off x="1219200" y="273050"/>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 type="body"/>
          </p:nvPr>
        </p:nvSpPr>
        <p:spPr>
          <a:xfrm>
            <a:off x="12192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4" name="Google Shape;64;p9"/>
          <p:cNvSpPr txBox="1"/>
          <p:nvPr>
            <p:ph idx="2" type="body"/>
          </p:nvPr>
        </p:nvSpPr>
        <p:spPr>
          <a:xfrm>
            <a:off x="6604000" y="1447800"/>
            <a:ext cx="4978400" cy="762000"/>
          </a:xfrm>
          <a:prstGeom prst="rect">
            <a:avLst/>
          </a:prstGeom>
          <a:noFill/>
          <a:ln>
            <a:noFill/>
          </a:ln>
        </p:spPr>
        <p:txBody>
          <a:bodyPr anchorCtr="0" anchor="b" bIns="45700" lIns="91425" spcFirstLastPara="1" rIns="91425" wrap="square" tIns="45700">
            <a:noAutofit/>
          </a:bodyPr>
          <a:lstStyle>
            <a:lvl1pPr indent="-228600" lvl="0" marL="457200" algn="l">
              <a:spcBef>
                <a:spcPts val="575"/>
              </a:spcBef>
              <a:spcAft>
                <a:spcPts val="0"/>
              </a:spcAft>
              <a:buSzPts val="2040"/>
              <a:buNone/>
              <a:defRPr b="1" sz="2400">
                <a:solidFill>
                  <a:schemeClr val="accent1"/>
                </a:solidFill>
                <a:latin typeface="Libre Franklin"/>
                <a:ea typeface="Libre Franklin"/>
                <a:cs typeface="Libre Franklin"/>
                <a:sym typeface="Libre Franklin"/>
              </a:defRPr>
            </a:lvl1pPr>
            <a:lvl2pPr indent="-228600" lvl="1" marL="914400" algn="l">
              <a:spcBef>
                <a:spcPts val="375"/>
              </a:spcBef>
              <a:spcAft>
                <a:spcPts val="0"/>
              </a:spcAft>
              <a:buSzPts val="1700"/>
              <a:buNone/>
              <a:defRPr b="1" sz="2000"/>
            </a:lvl2pPr>
            <a:lvl3pPr indent="-228600" lvl="2" marL="1371600" algn="l">
              <a:spcBef>
                <a:spcPts val="375"/>
              </a:spcBef>
              <a:spcAft>
                <a:spcPts val="0"/>
              </a:spcAft>
              <a:buSzPts val="1530"/>
              <a:buNone/>
              <a:defRPr b="1" sz="1800"/>
            </a:lvl3pPr>
            <a:lvl4pPr indent="-228600" lvl="3" marL="1828800" algn="l">
              <a:spcBef>
                <a:spcPts val="375"/>
              </a:spcBef>
              <a:spcAft>
                <a:spcPts val="0"/>
              </a:spcAft>
              <a:buSzPts val="1280"/>
              <a:buNone/>
              <a:defRPr b="1" sz="1600"/>
            </a:lvl4pPr>
            <a:lvl5pPr indent="-228600" lvl="4" marL="2286000" algn="l">
              <a:spcBef>
                <a:spcPts val="375"/>
              </a:spcBef>
              <a:spcAft>
                <a:spcPts val="0"/>
              </a:spcAft>
              <a:buSzPts val="1600"/>
              <a:buFont typeface="Libre Baskerville"/>
              <a:buNone/>
              <a:defRPr b="1" sz="1600"/>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5" name="Google Shape;65;p9"/>
          <p:cNvSpPr txBox="1"/>
          <p:nvPr>
            <p:ph idx="3" type="body"/>
          </p:nvPr>
        </p:nvSpPr>
        <p:spPr>
          <a:xfrm>
            <a:off x="12192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6" name="Google Shape;66;p9"/>
          <p:cNvSpPr txBox="1"/>
          <p:nvPr>
            <p:ph idx="4" type="body"/>
          </p:nvPr>
        </p:nvSpPr>
        <p:spPr>
          <a:xfrm>
            <a:off x="6604000" y="2247900"/>
            <a:ext cx="4978400" cy="38862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67" name="Google Shape;67;p9"/>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9"/>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9"/>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0" name="Shape 70"/>
        <p:cNvGrpSpPr/>
        <p:nvPr/>
      </p:nvGrpSpPr>
      <p:grpSpPr>
        <a:xfrm>
          <a:off x="0" y="0"/>
          <a:ext cx="0" cy="0"/>
          <a:chOff x="0" y="0"/>
          <a:chExt cx="0" cy="0"/>
        </a:xfrm>
      </p:grpSpPr>
      <p:sp>
        <p:nvSpPr>
          <p:cNvPr id="71" name="Google Shape;71;p10"/>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0"/>
          <p:cNvSpPr txBox="1"/>
          <p:nvPr>
            <p:ph idx="1" type="body"/>
          </p:nvPr>
        </p:nvSpPr>
        <p:spPr>
          <a:xfrm>
            <a:off x="12192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3" name="Google Shape;73;p10"/>
          <p:cNvSpPr txBox="1"/>
          <p:nvPr>
            <p:ph idx="2" type="body"/>
          </p:nvPr>
        </p:nvSpPr>
        <p:spPr>
          <a:xfrm>
            <a:off x="6578600" y="1447800"/>
            <a:ext cx="4998720" cy="4572000"/>
          </a:xfrm>
          <a:prstGeom prst="rect">
            <a:avLst/>
          </a:prstGeom>
          <a:noFill/>
          <a:ln>
            <a:noFill/>
          </a:ln>
        </p:spPr>
        <p:txBody>
          <a:bodyPr anchorCtr="0" anchor="t" bIns="45700" lIns="91425" spcFirstLastPara="1" rIns="91425" wrap="square" tIns="45700">
            <a:noAutofit/>
          </a:bodyPr>
          <a:lstStyle>
            <a:lvl1pPr indent="-325755" lvl="0" marL="457200" algn="l">
              <a:spcBef>
                <a:spcPts val="575"/>
              </a:spcBef>
              <a:spcAft>
                <a:spcPts val="0"/>
              </a:spcAft>
              <a:buSzPts val="1530"/>
              <a:buChar char="⚫"/>
              <a:defRPr/>
            </a:lvl1pPr>
            <a:lvl2pPr indent="-325755" lvl="1" marL="914400" algn="l">
              <a:spcBef>
                <a:spcPts val="375"/>
              </a:spcBef>
              <a:spcAft>
                <a:spcPts val="0"/>
              </a:spcAft>
              <a:buSzPts val="1530"/>
              <a:buChar char="⚫"/>
              <a:defRPr/>
            </a:lvl2pPr>
            <a:lvl3pPr indent="-325755" lvl="2" marL="1371600" algn="l">
              <a:spcBef>
                <a:spcPts val="375"/>
              </a:spcBef>
              <a:spcAft>
                <a:spcPts val="0"/>
              </a:spcAft>
              <a:buSzPts val="1530"/>
              <a:buChar char="⚫"/>
              <a:defRPr/>
            </a:lvl3pPr>
            <a:lvl4pPr indent="-320040" lvl="3" marL="1828800" algn="l">
              <a:spcBef>
                <a:spcPts val="375"/>
              </a:spcBef>
              <a:spcAft>
                <a:spcPts val="0"/>
              </a:spcAft>
              <a:buSzPts val="1440"/>
              <a:buChar char="⚫"/>
              <a:defRPr/>
            </a:lvl4pPr>
            <a:lvl5pPr indent="-342900" lvl="4" marL="2286000" algn="l">
              <a:spcBef>
                <a:spcPts val="375"/>
              </a:spcBef>
              <a:spcAft>
                <a:spcPts val="0"/>
              </a:spcAft>
              <a:buSzPts val="1800"/>
              <a:buChar char="o"/>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74" name="Google Shape;74;p10"/>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0"/>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0"/>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type="secHead">
  <p:cSld name="SECTION_HEADER">
    <p:spTree>
      <p:nvGrpSpPr>
        <p:cNvPr id="88" name="Shape 88"/>
        <p:cNvGrpSpPr/>
        <p:nvPr/>
      </p:nvGrpSpPr>
      <p:grpSpPr>
        <a:xfrm>
          <a:off x="0" y="0"/>
          <a:ext cx="0" cy="0"/>
          <a:chOff x="0" y="0"/>
          <a:chExt cx="0" cy="0"/>
        </a:xfrm>
      </p:grpSpPr>
      <p:sp>
        <p:nvSpPr>
          <p:cNvPr id="89" name="Google Shape;89;p12"/>
          <p:cNvSpPr txBox="1"/>
          <p:nvPr>
            <p:ph type="title"/>
          </p:nvPr>
        </p:nvSpPr>
        <p:spPr>
          <a:xfrm>
            <a:off x="963084" y="952501"/>
            <a:ext cx="10363200" cy="1362075"/>
          </a:xfrm>
          <a:prstGeom prst="rect">
            <a:avLst/>
          </a:prstGeom>
          <a:noFill/>
          <a:ln>
            <a:noFill/>
          </a:ln>
        </p:spPr>
        <p:txBody>
          <a:bodyPr anchorCtr="0" anchor="b" bIns="91425" lIns="91425" spcFirstLastPara="1" rIns="91425" wrap="square" tIns="45700">
            <a:noAutofit/>
          </a:bodyPr>
          <a:lstStyle>
            <a:lvl1pPr lvl="0" algn="l">
              <a:spcBef>
                <a:spcPts val="0"/>
              </a:spcBef>
              <a:spcAft>
                <a:spcPts val="0"/>
              </a:spcAft>
              <a:buClr>
                <a:schemeClr val="dk2"/>
              </a:buClr>
              <a:buSzPts val="4000"/>
              <a:buFont typeface="Libre Franklin"/>
              <a:buNone/>
              <a:defRPr b="0"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2"/>
          <p:cNvSpPr txBox="1"/>
          <p:nvPr>
            <p:ph idx="1" type="body"/>
          </p:nvPr>
        </p:nvSpPr>
        <p:spPr>
          <a:xfrm>
            <a:off x="963084" y="2547938"/>
            <a:ext cx="10363200" cy="1338262"/>
          </a:xfrm>
          <a:prstGeom prst="rect">
            <a:avLst/>
          </a:prstGeom>
          <a:noFill/>
          <a:ln>
            <a:noFill/>
          </a:ln>
        </p:spPr>
        <p:txBody>
          <a:bodyPr anchorCtr="0" anchor="t" bIns="45700" lIns="91425" spcFirstLastPara="1" rIns="91425" wrap="square" tIns="45700">
            <a:noAutofit/>
          </a:bodyPr>
          <a:lstStyle>
            <a:lvl1pPr indent="-228600" lvl="0" marL="457200" algn="l">
              <a:spcBef>
                <a:spcPts val="575"/>
              </a:spcBef>
              <a:spcAft>
                <a:spcPts val="0"/>
              </a:spcAft>
              <a:buSzPts val="2040"/>
              <a:buNone/>
              <a:defRPr sz="2400">
                <a:solidFill>
                  <a:srgbClr val="888888"/>
                </a:solidFill>
              </a:defRPr>
            </a:lvl1pPr>
            <a:lvl2pPr indent="-228600" lvl="1" marL="914400" algn="l">
              <a:spcBef>
                <a:spcPts val="375"/>
              </a:spcBef>
              <a:spcAft>
                <a:spcPts val="0"/>
              </a:spcAft>
              <a:buSzPts val="1530"/>
              <a:buNone/>
              <a:defRPr sz="1800">
                <a:solidFill>
                  <a:srgbClr val="888888"/>
                </a:solidFill>
              </a:defRPr>
            </a:lvl2pPr>
            <a:lvl3pPr indent="-228600" lvl="2" marL="1371600" algn="l">
              <a:spcBef>
                <a:spcPts val="375"/>
              </a:spcBef>
              <a:spcAft>
                <a:spcPts val="0"/>
              </a:spcAft>
              <a:buSzPts val="1360"/>
              <a:buNone/>
              <a:defRPr sz="1600">
                <a:solidFill>
                  <a:srgbClr val="888888"/>
                </a:solidFill>
              </a:defRPr>
            </a:lvl3pPr>
            <a:lvl4pPr indent="-228600" lvl="3" marL="1828800" algn="l">
              <a:spcBef>
                <a:spcPts val="375"/>
              </a:spcBef>
              <a:spcAft>
                <a:spcPts val="0"/>
              </a:spcAft>
              <a:buSzPts val="1120"/>
              <a:buNone/>
              <a:defRPr sz="1400">
                <a:solidFill>
                  <a:srgbClr val="888888"/>
                </a:solidFill>
              </a:defRPr>
            </a:lvl4pPr>
            <a:lvl5pPr indent="-228600" lvl="4" marL="2286000" algn="l">
              <a:spcBef>
                <a:spcPts val="375"/>
              </a:spcBef>
              <a:spcAft>
                <a:spcPts val="0"/>
              </a:spcAft>
              <a:buSzPts val="1400"/>
              <a:buFont typeface="Libre Baskerville"/>
              <a:buNone/>
              <a:defRPr sz="1400">
                <a:solidFill>
                  <a:srgbClr val="888888"/>
                </a:solidFill>
              </a:defRPr>
            </a:lvl5pPr>
            <a:lvl6pPr indent="-342900" lvl="5" marL="2743200" algn="l">
              <a:spcBef>
                <a:spcPts val="370"/>
              </a:spcBef>
              <a:spcAft>
                <a:spcPts val="0"/>
              </a:spcAft>
              <a:buSzPts val="1800"/>
              <a:buChar char="•"/>
              <a:defRPr/>
            </a:lvl6pPr>
            <a:lvl7pPr indent="-342900" lvl="6" marL="3200400" algn="l">
              <a:spcBef>
                <a:spcPts val="370"/>
              </a:spcBef>
              <a:spcAft>
                <a:spcPts val="0"/>
              </a:spcAft>
              <a:buSzPts val="1800"/>
              <a:buChar char="•"/>
              <a:defRPr/>
            </a:lvl7pPr>
            <a:lvl8pPr indent="-342900" lvl="7" marL="3657600" algn="l">
              <a:spcBef>
                <a:spcPts val="370"/>
              </a:spcBef>
              <a:spcAft>
                <a:spcPts val="0"/>
              </a:spcAft>
              <a:buSzPts val="1800"/>
              <a:buChar char="•"/>
              <a:defRPr/>
            </a:lvl8pPr>
            <a:lvl9pPr indent="-342900" lvl="8" marL="4114800" algn="l">
              <a:spcBef>
                <a:spcPts val="370"/>
              </a:spcBef>
              <a:spcAft>
                <a:spcPts val="0"/>
              </a:spcAft>
              <a:buSzPts val="1800"/>
              <a:buChar char="•"/>
              <a:defRPr/>
            </a:lvl9pPr>
          </a:lstStyle>
          <a:p/>
        </p:txBody>
      </p:sp>
      <p:sp>
        <p:nvSpPr>
          <p:cNvPr id="91" name="Google Shape;91;p12"/>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algn="r">
              <a:lnSpc>
                <a:spcPct val="100000"/>
              </a:lnSpc>
              <a:spcBef>
                <a:spcPts val="0"/>
              </a:spcBef>
              <a:spcAft>
                <a:spcPts val="0"/>
              </a:spcAft>
              <a:buSzPts val="1400"/>
              <a:buNone/>
              <a:defRPr sz="1400">
                <a:solidFill>
                  <a:schemeClr val="dk2"/>
                </a:solidFill>
                <a:latin typeface="Libre Baskerville"/>
                <a:ea typeface="Libre Baskerville"/>
                <a:cs typeface="Libre Baskerville"/>
                <a:sym typeface="Libre Baskervill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2"/>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2"/>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theme" Target="../theme/theme6.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9.xml"/><Relationship Id="rId3" Type="http://schemas.openxmlformats.org/officeDocument/2006/relationships/theme" Target="../theme/theme1.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theme" Target="../theme/theme5.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 name="Google Shape;11;p1"/>
          <p:cNvSpPr/>
          <p:nvPr/>
        </p:nvSpPr>
        <p:spPr>
          <a:xfrm>
            <a:off x="87312" y="69850"/>
            <a:ext cx="12017375" cy="6692900"/>
          </a:xfrm>
          <a:prstGeom prst="roundRect">
            <a:avLst>
              <a:gd fmla="val 1065" name="adj"/>
            </a:avLst>
          </a:prstGeom>
          <a:blipFill rotWithShape="1">
            <a:blip r:embed="rId1">
              <a:alphaModFix/>
            </a:blip>
            <a:stretch>
              <a:fillRect b="0" l="0" r="0" t="0"/>
            </a:stretch>
          </a:blip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2" name="Google Shape;12;p1"/>
          <p:cNvSpPr txBox="1"/>
          <p:nvPr/>
        </p:nvSpPr>
        <p:spPr>
          <a:xfrm>
            <a:off x="84137" y="1449387"/>
            <a:ext cx="12028487" cy="15271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3" name="Google Shape;13;p1"/>
          <p:cNvSpPr txBox="1"/>
          <p:nvPr/>
        </p:nvSpPr>
        <p:spPr>
          <a:xfrm>
            <a:off x="84137" y="1397000"/>
            <a:ext cx="12028487" cy="120650"/>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4" name="Google Shape;14;p1"/>
          <p:cNvSpPr txBox="1"/>
          <p:nvPr/>
        </p:nvSpPr>
        <p:spPr>
          <a:xfrm>
            <a:off x="84137" y="2976562"/>
            <a:ext cx="12028487" cy="111125"/>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5" name="Google Shape;15;p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6" name="Google Shape;16;p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7" name="Google Shape;17;p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8" name="Google Shape;18;p1"/>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9" name="Google Shape;19;p1"/>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6" name="Shape 26"/>
        <p:cNvGrpSpPr/>
        <p:nvPr/>
      </p:nvGrpSpPr>
      <p:grpSpPr>
        <a:xfrm>
          <a:off x="0" y="0"/>
          <a:ext cx="0" cy="0"/>
          <a:chOff x="0" y="0"/>
          <a:chExt cx="0" cy="0"/>
        </a:xfrm>
      </p:grpSpPr>
      <p:sp>
        <p:nvSpPr>
          <p:cNvPr id="27" name="Google Shape;27;p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8" name="Google Shape;28;p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9" name="Google Shape;29;p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30" name="Google Shape;30;p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31" name="Google Shape;31;p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2" name="Google Shape;32;p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3" name="Google Shape;33;p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7" name="Shape 77"/>
        <p:cNvGrpSpPr/>
        <p:nvPr/>
      </p:nvGrpSpPr>
      <p:grpSpPr>
        <a:xfrm>
          <a:off x="0" y="0"/>
          <a:ext cx="0" cy="0"/>
          <a:chOff x="0" y="0"/>
          <a:chExt cx="0" cy="0"/>
        </a:xfrm>
      </p:grpSpPr>
      <p:sp>
        <p:nvSpPr>
          <p:cNvPr id="78" name="Google Shape;78;p11"/>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79" name="Google Shape;79;p11"/>
          <p:cNvSpPr/>
          <p:nvPr/>
        </p:nvSpPr>
        <p:spPr>
          <a:xfrm>
            <a:off x="87084" y="69756"/>
            <a:ext cx="12017829" cy="6692201"/>
          </a:xfrm>
          <a:prstGeom prst="roundRect">
            <a:avLst>
              <a:gd fmla="val 4929" name="adj"/>
            </a:avLst>
          </a:prstGeom>
          <a:blipFill rotWithShape="1">
            <a:blip r:embed="rId1">
              <a:alphaModFix/>
            </a:blip>
            <a:stretch>
              <a:fillRect b="0" l="0" r="0" t="0"/>
            </a:stretch>
          </a:blipFill>
          <a:ln cap="sq"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chemeClr val="lt1"/>
              </a:solidFill>
              <a:latin typeface="Libre Baskerville"/>
              <a:ea typeface="Libre Baskerville"/>
              <a:cs typeface="Libre Baskerville"/>
              <a:sym typeface="Libre Baskerville"/>
            </a:endParaRPr>
          </a:p>
        </p:txBody>
      </p:sp>
      <p:sp>
        <p:nvSpPr>
          <p:cNvPr id="80" name="Google Shape;80;p11"/>
          <p:cNvSpPr txBox="1"/>
          <p:nvPr/>
        </p:nvSpPr>
        <p:spPr>
          <a:xfrm flipH="1" rot="10800000">
            <a:off x="92075" y="2376487"/>
            <a:ext cx="12018962"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1" name="Google Shape;81;p11"/>
          <p:cNvSpPr txBox="1"/>
          <p:nvPr/>
        </p:nvSpPr>
        <p:spPr>
          <a:xfrm>
            <a:off x="92075" y="2341562"/>
            <a:ext cx="12018962"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2" name="Google Shape;82;p11"/>
          <p:cNvSpPr txBox="1"/>
          <p:nvPr/>
        </p:nvSpPr>
        <p:spPr>
          <a:xfrm>
            <a:off x="90487" y="2468562"/>
            <a:ext cx="12020550" cy="46037"/>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83" name="Google Shape;83;p1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84" name="Google Shape;84;p1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85" name="Google Shape;85;p11"/>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6" name="Google Shape;86;p11"/>
          <p:cNvSpPr txBox="1"/>
          <p:nvPr>
            <p:ph idx="11" type="ftr"/>
          </p:nvPr>
        </p:nvSpPr>
        <p:spPr>
          <a:xfrm>
            <a:off x="1066800" y="6172200"/>
            <a:ext cx="53340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7" name="Google Shape;87;p11"/>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4" name="Shape 94"/>
        <p:cNvGrpSpPr/>
        <p:nvPr/>
      </p:nvGrpSpPr>
      <p:grpSpPr>
        <a:xfrm>
          <a:off x="0" y="0"/>
          <a:ext cx="0" cy="0"/>
          <a:chOff x="0" y="0"/>
          <a:chExt cx="0" cy="0"/>
        </a:xfrm>
      </p:grpSpPr>
      <p:sp>
        <p:nvSpPr>
          <p:cNvPr id="95" name="Google Shape;95;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6" name="Google Shape;96;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7" name="Google Shape;97;p13"/>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8" name="Google Shape;98;p13"/>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99" name="Google Shape;99;p1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00" name="Google Shape;100;p13"/>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01" name="Google Shape;101;p13"/>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2" name="Google Shape;102;p13"/>
          <p:cNvSpPr txBox="1"/>
          <p:nvPr>
            <p:ph idx="11" type="ftr"/>
          </p:nvPr>
        </p:nvSpPr>
        <p:spPr>
          <a:xfrm>
            <a:off x="1219200" y="6172200"/>
            <a:ext cx="52832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3" name="Google Shape;103;p13"/>
          <p:cNvSpPr/>
          <p:nvPr>
            <p:ph idx="12" type="sldNum"/>
          </p:nvPr>
        </p:nvSpPr>
        <p:spPr>
          <a:xfrm>
            <a:off x="195262" y="6210300"/>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7"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1" name="Shape 111"/>
        <p:cNvGrpSpPr/>
        <p:nvPr/>
      </p:nvGrpSpPr>
      <p:grpSpPr>
        <a:xfrm>
          <a:off x="0" y="0"/>
          <a:ext cx="0" cy="0"/>
          <a:chOff x="0" y="0"/>
          <a:chExt cx="0" cy="0"/>
        </a:xfrm>
      </p:grpSpPr>
      <p:sp>
        <p:nvSpPr>
          <p:cNvPr id="112" name="Google Shape;112;p15"/>
          <p:cNvSpPr txBox="1"/>
          <p:nvPr/>
        </p:nvSpPr>
        <p:spPr>
          <a:xfrm>
            <a:off x="0" y="0"/>
            <a:ext cx="12192000" cy="6858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3" name="Google Shape;113;p15"/>
          <p:cNvSpPr/>
          <p:nvPr/>
        </p:nvSpPr>
        <p:spPr>
          <a:xfrm>
            <a:off x="85725" y="69850"/>
            <a:ext cx="12017375" cy="6692900"/>
          </a:xfrm>
          <a:prstGeom prst="roundRect">
            <a:avLst>
              <a:gd fmla="val 1065" name="adj"/>
            </a:avLst>
          </a:prstGeom>
          <a:solidFill>
            <a:schemeClr val="lt1"/>
          </a:solidFill>
          <a:ln cap="sq" cmpd="sng" w="9525">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4" name="Google Shape;114;p15"/>
          <p:cNvSpPr txBox="1"/>
          <p:nvPr/>
        </p:nvSpPr>
        <p:spPr>
          <a:xfrm flipH="1" rot="10800000">
            <a:off x="90487" y="4683125"/>
            <a:ext cx="12009437" cy="9207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5" name="Google Shape;115;p15"/>
          <p:cNvSpPr txBox="1"/>
          <p:nvPr/>
        </p:nvSpPr>
        <p:spPr>
          <a:xfrm>
            <a:off x="92075" y="4649787"/>
            <a:ext cx="12007850" cy="46037"/>
          </a:xfrm>
          <a:prstGeom prst="rect">
            <a:avLst/>
          </a:prstGeom>
          <a:solidFill>
            <a:srgbClr val="E6B1A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6" name="Google Shape;116;p15"/>
          <p:cNvSpPr txBox="1"/>
          <p:nvPr/>
        </p:nvSpPr>
        <p:spPr>
          <a:xfrm>
            <a:off x="92075" y="4773612"/>
            <a:ext cx="12007850" cy="49212"/>
          </a:xfrm>
          <a:prstGeom prst="rect">
            <a:avLst/>
          </a:prstGeom>
          <a:solidFill>
            <a:srgbClr val="91848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117" name="Google Shape;117;p1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lvl1pPr lvl="0"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1pPr>
            <a:lvl2pPr lvl="1"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2pPr>
            <a:lvl3pPr lvl="2"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3pPr>
            <a:lvl4pPr lvl="3"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4pPr>
            <a:lvl5pPr lvl="4"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5pPr>
            <a:lvl6pPr lvl="5"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6pPr>
            <a:lvl7pPr lvl="6"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7pPr>
            <a:lvl8pPr lvl="7"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8pPr>
            <a:lvl9pPr lvl="8" marR="0" rtl="0" algn="l">
              <a:spcBef>
                <a:spcPts val="0"/>
              </a:spcBef>
              <a:spcAft>
                <a:spcPts val="0"/>
              </a:spcAft>
              <a:buSzPts val="1400"/>
              <a:buNone/>
              <a:defRPr b="0" i="0" sz="4000" u="none" cap="none" strike="noStrike">
                <a:solidFill>
                  <a:schemeClr val="dk2"/>
                </a:solidFill>
                <a:latin typeface="Libre Franklin"/>
                <a:ea typeface="Libre Franklin"/>
                <a:cs typeface="Libre Franklin"/>
                <a:sym typeface="Libre Franklin"/>
              </a:defRPr>
            </a:lvl9pPr>
          </a:lstStyle>
          <a:p/>
        </p:txBody>
      </p:sp>
      <p:sp>
        <p:nvSpPr>
          <p:cNvPr id="118" name="Google Shape;118;p1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lvl1pPr indent="-368935" lvl="0" marL="457200" marR="0" rtl="0" algn="l">
              <a:spcBef>
                <a:spcPts val="575"/>
              </a:spcBef>
              <a:spcAft>
                <a:spcPts val="0"/>
              </a:spcAft>
              <a:buClr>
                <a:schemeClr val="accent1"/>
              </a:buClr>
              <a:buSzPts val="2210"/>
              <a:buFont typeface="Noto Sans Symbols"/>
              <a:buChar char="⚫"/>
              <a:defRPr b="0" i="0" sz="2600" u="none" cap="none" strike="noStrike">
                <a:solidFill>
                  <a:schemeClr val="dk1"/>
                </a:solidFill>
                <a:latin typeface="Libre Baskerville"/>
                <a:ea typeface="Libre Baskerville"/>
                <a:cs typeface="Libre Baskerville"/>
                <a:sym typeface="Libre Baskerville"/>
              </a:defRPr>
            </a:lvl1pPr>
            <a:lvl2pPr indent="-358140" lvl="1" marL="914400" marR="0" rtl="0" algn="l">
              <a:spcBef>
                <a:spcPts val="375"/>
              </a:spcBef>
              <a:spcAft>
                <a:spcPts val="0"/>
              </a:spcAft>
              <a:buClr>
                <a:schemeClr val="accent2"/>
              </a:buClr>
              <a:buSzPts val="2040"/>
              <a:buFont typeface="Noto Sans Symbols"/>
              <a:buChar char="⚫"/>
              <a:defRPr b="0" i="0" sz="2400" u="none" cap="none" strike="noStrike">
                <a:solidFill>
                  <a:schemeClr val="dk1"/>
                </a:solidFill>
                <a:latin typeface="Libre Baskerville"/>
                <a:ea typeface="Libre Baskerville"/>
                <a:cs typeface="Libre Baskerville"/>
                <a:sym typeface="Libre Baskerville"/>
              </a:defRPr>
            </a:lvl2pPr>
            <a:lvl3pPr indent="-336550" lvl="2" marL="1371600" marR="0" rtl="0" algn="l">
              <a:spcBef>
                <a:spcPts val="375"/>
              </a:spcBef>
              <a:spcAft>
                <a:spcPts val="0"/>
              </a:spcAft>
              <a:buClr>
                <a:srgbClr val="E6B1AB"/>
              </a:buClr>
              <a:buSzPts val="1700"/>
              <a:buFont typeface="Noto Sans Symbols"/>
              <a:buChar char="⚫"/>
              <a:defRPr b="0" i="0" sz="2000" u="none" cap="none" strike="noStrike">
                <a:solidFill>
                  <a:schemeClr val="dk1"/>
                </a:solidFill>
                <a:latin typeface="Libre Baskerville"/>
                <a:ea typeface="Libre Baskerville"/>
                <a:cs typeface="Libre Baskerville"/>
                <a:sym typeface="Libre Baskerville"/>
              </a:defRPr>
            </a:lvl3pPr>
            <a:lvl4pPr indent="-330200" lvl="3" marL="1828800" marR="0" rtl="0" algn="l">
              <a:spcBef>
                <a:spcPts val="375"/>
              </a:spcBef>
              <a:spcAft>
                <a:spcPts val="0"/>
              </a:spcAft>
              <a:buClr>
                <a:srgbClr val="A28E6A"/>
              </a:buClr>
              <a:buSzPts val="1600"/>
              <a:buFont typeface="Noto Sans Symbols"/>
              <a:buChar char="⚫"/>
              <a:defRPr b="0" i="0" sz="2000" u="none" cap="none" strike="noStrike">
                <a:solidFill>
                  <a:schemeClr val="dk1"/>
                </a:solidFill>
                <a:latin typeface="Libre Baskerville"/>
                <a:ea typeface="Libre Baskerville"/>
                <a:cs typeface="Libre Baskerville"/>
                <a:sym typeface="Libre Baskerville"/>
              </a:defRPr>
            </a:lvl4pPr>
            <a:lvl5pPr indent="-355600" lvl="4" marL="2286000" marR="0" rtl="0" algn="l">
              <a:spcBef>
                <a:spcPts val="375"/>
              </a:spcBef>
              <a:spcAft>
                <a:spcPts val="0"/>
              </a:spcAft>
              <a:buClr>
                <a:srgbClr val="A28E6A"/>
              </a:buClr>
              <a:buSzPts val="2000"/>
              <a:buFont typeface="Libre Baskerville"/>
              <a:buChar char="o"/>
              <a:defRPr b="0" i="0" sz="2000" u="none" cap="none" strike="noStrike">
                <a:solidFill>
                  <a:schemeClr val="dk1"/>
                </a:solidFill>
                <a:latin typeface="Libre Baskerville"/>
                <a:ea typeface="Libre Baskerville"/>
                <a:cs typeface="Libre Baskerville"/>
                <a:sym typeface="Libre Baskerville"/>
              </a:defRPr>
            </a:lvl5pPr>
            <a:lvl6pPr indent="-342900" lvl="5" marL="2743200" marR="0" rtl="0" algn="l">
              <a:spcBef>
                <a:spcPts val="370"/>
              </a:spcBef>
              <a:spcAft>
                <a:spcPts val="0"/>
              </a:spcAft>
              <a:buClr>
                <a:schemeClr val="accent3"/>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6pPr>
            <a:lvl7pPr indent="-342900" lvl="6" marL="3200400" marR="0" rtl="0" algn="l">
              <a:spcBef>
                <a:spcPts val="370"/>
              </a:spcBef>
              <a:spcAft>
                <a:spcPts val="0"/>
              </a:spcAft>
              <a:buClr>
                <a:schemeClr val="accent2"/>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7pPr>
            <a:lvl8pPr indent="-342900" lvl="7" marL="3657600" marR="0" rtl="0" algn="l">
              <a:spcBef>
                <a:spcPts val="370"/>
              </a:spcBef>
              <a:spcAft>
                <a:spcPts val="0"/>
              </a:spcAft>
              <a:buClr>
                <a:srgbClr val="E6AF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8pPr>
            <a:lvl9pPr indent="-342900" lvl="8" marL="4114800" marR="0" rtl="0" algn="l">
              <a:spcBef>
                <a:spcPts val="370"/>
              </a:spcBef>
              <a:spcAft>
                <a:spcPts val="0"/>
              </a:spcAft>
              <a:buClr>
                <a:srgbClr val="CAABA9"/>
              </a:buClr>
              <a:buSzPts val="1800"/>
              <a:buFont typeface="Libre Baskerville"/>
              <a:buChar char="•"/>
              <a:defRPr b="0" i="0" sz="1800" u="none" cap="none" strike="noStrike">
                <a:solidFill>
                  <a:schemeClr val="dk1"/>
                </a:solidFill>
                <a:latin typeface="Libre Baskerville"/>
                <a:ea typeface="Libre Baskerville"/>
                <a:cs typeface="Libre Baskerville"/>
                <a:sym typeface="Libre Baskerville"/>
              </a:defRPr>
            </a:lvl9pPr>
          </a:lstStyle>
          <a:p/>
        </p:txBody>
      </p:sp>
      <p:sp>
        <p:nvSpPr>
          <p:cNvPr id="119" name="Google Shape;119;p15"/>
          <p:cNvSpPr txBox="1"/>
          <p:nvPr>
            <p:ph idx="10" type="dt"/>
          </p:nvPr>
        </p:nvSpPr>
        <p:spPr>
          <a:xfrm>
            <a:off x="8229600" y="6191250"/>
            <a:ext cx="3302000" cy="476250"/>
          </a:xfrm>
          <a:prstGeom prst="rect">
            <a:avLst/>
          </a:prstGeom>
          <a:noFill/>
          <a:ln>
            <a:noFill/>
          </a:ln>
        </p:spPr>
        <p:txBody>
          <a:bodyPr anchorCtr="0" anchor="ctr" bIns="45700" lIns="91425" spcFirstLastPara="1" rIns="91425" wrap="square" tIns="45700">
            <a:noAutofit/>
          </a:bodyPr>
          <a:lstStyle>
            <a:lvl1pPr lvl="0" marR="0" rtl="0" algn="r">
              <a:lnSpc>
                <a:spcPct val="100000"/>
              </a:lnSpc>
              <a:spcBef>
                <a:spcPts val="0"/>
              </a:spcBef>
              <a:spcAft>
                <a:spcPts val="0"/>
              </a:spcAft>
              <a:buSzPts val="1400"/>
              <a:buNone/>
              <a:defRPr b="0" i="0" sz="1400" u="none">
                <a:solidFill>
                  <a:schemeClr val="dk2"/>
                </a:solidFill>
                <a:latin typeface="Libre Baskerville"/>
                <a:ea typeface="Libre Baskerville"/>
                <a:cs typeface="Libre Baskerville"/>
                <a:sym typeface="Libre Baskerville"/>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0" name="Google Shape;120;p15"/>
          <p:cNvSpPr txBox="1"/>
          <p:nvPr>
            <p:ph idx="11" type="ftr"/>
          </p:nvPr>
        </p:nvSpPr>
        <p:spPr>
          <a:xfrm>
            <a:off x="1219200" y="6172200"/>
            <a:ext cx="5181600" cy="4572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SzPts val="1400"/>
              <a:buNone/>
              <a:defRPr b="0" i="0" sz="1800" u="non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1" name="Google Shape;121;p15"/>
          <p:cNvSpPr/>
          <p:nvPr>
            <p:ph idx="12" type="sldNum"/>
          </p:nvPr>
        </p:nvSpPr>
        <p:spPr>
          <a:xfrm>
            <a:off x="195262" y="6208712"/>
            <a:ext cx="609600" cy="457200"/>
          </a:xfrm>
          <a:prstGeom prst="ellipse">
            <a:avLst/>
          </a:prstGeom>
          <a:solidFill>
            <a:schemeClr val="accent1"/>
          </a:solidFill>
          <a:ln>
            <a:noFill/>
          </a:ln>
        </p:spPr>
        <p:txBody>
          <a:bodyPr anchorCtr="1" anchor="ctr" bIns="0" lIns="0" spcFirstLastPara="1" rIns="0" wrap="square" tIns="0">
            <a:noAutofit/>
          </a:bodyPr>
          <a:lstStyle>
            <a:lvl1pPr indent="0" lvl="0"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1pPr>
            <a:lvl2pPr indent="0" lvl="1"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2pPr>
            <a:lvl3pPr indent="0" lvl="2"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3pPr>
            <a:lvl4pPr indent="0" lvl="3"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4pPr>
            <a:lvl5pPr indent="0" lvl="4"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5pPr>
            <a:lvl6pPr indent="0" lvl="5"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6pPr>
            <a:lvl7pPr indent="0" lvl="6"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7pPr>
            <a:lvl8pPr indent="0" lvl="7"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8pPr>
            <a:lvl9pPr indent="0" lvl="8" marL="0" marR="0" rtl="0" algn="ctr">
              <a:lnSpc>
                <a:spcPct val="100000"/>
              </a:lnSpc>
              <a:spcBef>
                <a:spcPts val="0"/>
              </a:spcBef>
              <a:spcAft>
                <a:spcPts val="0"/>
              </a:spcAft>
              <a:buClr>
                <a:srgbClr val="FFFFFF"/>
              </a:buClr>
              <a:buSzPts val="1400"/>
              <a:buFont typeface="Libre Franklin"/>
              <a:buNone/>
              <a:defRPr b="0" i="0" sz="1400" u="none">
                <a:solidFill>
                  <a:srgbClr val="FFFFFF"/>
                </a:solidFill>
                <a:latin typeface="Libre Franklin"/>
                <a:ea typeface="Libre Franklin"/>
                <a:cs typeface="Libre Franklin"/>
                <a:sym typeface="Libre Franklin"/>
              </a:defRPr>
            </a:lvl9pPr>
          </a:lstStyle>
          <a:p>
            <a:pPr indent="0" lvl="0" marL="0" rtl="0" algn="ctr">
              <a:spcBef>
                <a:spcPts val="0"/>
              </a:spcBef>
              <a:spcAft>
                <a:spcPts val="0"/>
              </a:spcAft>
              <a:buNone/>
            </a:pPr>
            <a:fld id="{00000000-1234-1234-1234-123412341234}" type="slidenum">
              <a:rPr lang="en-US"/>
              <a:t>‹#›</a:t>
            </a:fld>
            <a:endParaRPr>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about:blank"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hyperlink" Target="about:blank" TargetMode="External"/><Relationship Id="rId4" Type="http://schemas.openxmlformats.org/officeDocument/2006/relationships/hyperlink" Target="about:blank" TargetMode="External"/><Relationship Id="rId5" Type="http://schemas.openxmlformats.org/officeDocument/2006/relationships/hyperlink" Target="about:blank"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7"/>
          <p:cNvSpPr txBox="1"/>
          <p:nvPr>
            <p:ph idx="1" type="subTitle"/>
          </p:nvPr>
        </p:nvSpPr>
        <p:spPr>
          <a:xfrm>
            <a:off x="1719262" y="3429000"/>
            <a:ext cx="8836025" cy="26336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210"/>
              <a:buNone/>
            </a:pPr>
            <a:r>
              <a:rPr b="1" i="0" lang="en-US" sz="2600" u="none">
                <a:solidFill>
                  <a:schemeClr val="dk2"/>
                </a:solidFill>
                <a:latin typeface="Libre Baskerville"/>
                <a:ea typeface="Libre Baskerville"/>
                <a:cs typeface="Libre Baskerville"/>
                <a:sym typeface="Libre Baskerville"/>
              </a:rPr>
              <a:t>Venue: </a:t>
            </a:r>
            <a:endParaRPr/>
          </a:p>
          <a:p>
            <a:pPr indent="0" lvl="0" marL="0" rtl="0" algn="l">
              <a:lnSpc>
                <a:spcPct val="100000"/>
              </a:lnSpc>
              <a:spcBef>
                <a:spcPts val="500"/>
              </a:spcBef>
              <a:spcAft>
                <a:spcPts val="0"/>
              </a:spcAft>
              <a:buSzPts val="2210"/>
              <a:buNone/>
            </a:pPr>
            <a:r>
              <a:rPr b="1" i="0" lang="en-US" sz="2600" u="none">
                <a:solidFill>
                  <a:schemeClr val="dk2"/>
                </a:solidFill>
                <a:latin typeface="Libre Baskerville"/>
                <a:ea typeface="Libre Baskerville"/>
                <a:cs typeface="Libre Baskerville"/>
                <a:sym typeface="Libre Baskerville"/>
              </a:rPr>
              <a:t>Frequency: Annually  (in addition to AARs)</a:t>
            </a:r>
            <a:endParaRPr/>
          </a:p>
          <a:p>
            <a:pPr indent="0" lvl="0" marL="0" rtl="0" algn="l">
              <a:lnSpc>
                <a:spcPct val="100000"/>
              </a:lnSpc>
              <a:spcBef>
                <a:spcPts val="500"/>
              </a:spcBef>
              <a:spcAft>
                <a:spcPts val="0"/>
              </a:spcAft>
              <a:buSzPts val="2210"/>
              <a:buNone/>
            </a:pPr>
            <a:r>
              <a:rPr b="1" i="0" lang="en-US" sz="2600" u="none">
                <a:solidFill>
                  <a:schemeClr val="dk2"/>
                </a:solidFill>
                <a:latin typeface="Libre Baskerville"/>
                <a:ea typeface="Libre Baskerville"/>
                <a:cs typeface="Libre Baskerville"/>
                <a:sym typeface="Libre Baskerville"/>
              </a:rPr>
              <a:t>Date: 26-03-2026</a:t>
            </a:r>
            <a:endParaRPr/>
          </a:p>
          <a:p>
            <a:pPr indent="0" lvl="0" marL="0" rtl="0" algn="l">
              <a:lnSpc>
                <a:spcPct val="100000"/>
              </a:lnSpc>
              <a:spcBef>
                <a:spcPts val="500"/>
              </a:spcBef>
              <a:spcAft>
                <a:spcPts val="0"/>
              </a:spcAft>
              <a:buSzPts val="2210"/>
              <a:buNone/>
            </a:pPr>
            <a:r>
              <a:rPr b="1" i="0" lang="en-US" sz="2600" u="none">
                <a:solidFill>
                  <a:schemeClr val="dk2"/>
                </a:solidFill>
                <a:latin typeface="Libre Baskerville"/>
                <a:ea typeface="Libre Baskerville"/>
                <a:cs typeface="Libre Baskerville"/>
                <a:sym typeface="Libre Baskerville"/>
              </a:rPr>
              <a:t>Time: -8:00 a.m.</a:t>
            </a:r>
            <a:endParaRPr/>
          </a:p>
          <a:p>
            <a:pPr indent="0" lvl="0" marL="0" rtl="0" algn="l">
              <a:lnSpc>
                <a:spcPct val="100000"/>
              </a:lnSpc>
              <a:spcBef>
                <a:spcPts val="500"/>
              </a:spcBef>
              <a:spcAft>
                <a:spcPts val="0"/>
              </a:spcAft>
              <a:buSzPts val="2210"/>
              <a:buNone/>
            </a:pPr>
            <a:r>
              <a:rPr b="1" i="0" lang="en-US" sz="2600" u="none">
                <a:solidFill>
                  <a:schemeClr val="dk2"/>
                </a:solidFill>
                <a:latin typeface="Libre Baskerville"/>
                <a:ea typeface="Libre Baskerville"/>
                <a:cs typeface="Libre Baskerville"/>
                <a:sym typeface="Libre Baskerville"/>
              </a:rPr>
              <a:t>Chairman: 	</a:t>
            </a:r>
            <a:endParaRPr/>
          </a:p>
          <a:p>
            <a:pPr indent="0" lvl="0" marL="0" rtl="0" algn="ctr">
              <a:spcBef>
                <a:spcPts val="575"/>
              </a:spcBef>
              <a:spcAft>
                <a:spcPts val="0"/>
              </a:spcAft>
              <a:buSzPts val="2210"/>
              <a:buNone/>
            </a:pPr>
            <a:r>
              <a:t/>
            </a:r>
            <a:endParaRPr b="1" i="0" sz="2600" u="none">
              <a:solidFill>
                <a:schemeClr val="dk2"/>
              </a:solidFill>
              <a:latin typeface="Libre Baskerville"/>
              <a:ea typeface="Libre Baskerville"/>
              <a:cs typeface="Libre Baskerville"/>
              <a:sym typeface="Libre Baskerville"/>
            </a:endParaRPr>
          </a:p>
        </p:txBody>
      </p:sp>
      <p:sp>
        <p:nvSpPr>
          <p:cNvPr id="134" name="Google Shape;134;p17"/>
          <p:cNvSpPr txBox="1"/>
          <p:nvPr>
            <p:ph type="ctrTitle"/>
          </p:nvPr>
        </p:nvSpPr>
        <p:spPr>
          <a:xfrm>
            <a:off x="0" y="1506537"/>
            <a:ext cx="12192000" cy="1470025"/>
          </a:xfrm>
          <a:prstGeom prst="rect">
            <a:avLst/>
          </a:prstGeom>
          <a:solidFill>
            <a:schemeClr val="accent2"/>
          </a:solidFill>
          <a:ln cap="flat" cmpd="sng" w="9525">
            <a:solidFill>
              <a:schemeClr val="accent1"/>
            </a:solidFill>
            <a:prstDash val="solid"/>
            <a:miter lim="5242"/>
            <a:headEnd len="sm" w="sm" type="none"/>
            <a:tailEnd len="sm" w="sm" type="none"/>
          </a:ln>
        </p:spPr>
        <p:txBody>
          <a:bodyPr anchorCtr="0" anchor="ctr" bIns="91425" lIns="91425" spcFirstLastPara="1" rIns="91425" wrap="square" tIns="45700">
            <a:noAutofit/>
          </a:bodyPr>
          <a:lstStyle/>
          <a:p>
            <a:pPr indent="0" lvl="0" marL="0" rtl="0" algn="ctr">
              <a:lnSpc>
                <a:spcPct val="100000"/>
              </a:lnSpc>
              <a:spcBef>
                <a:spcPts val="0"/>
              </a:spcBef>
              <a:spcAft>
                <a:spcPts val="0"/>
              </a:spcAft>
              <a:buClr>
                <a:srgbClr val="FFFFFF"/>
              </a:buClr>
              <a:buSzPts val="4000"/>
              <a:buFont typeface="Libre Franklin"/>
              <a:buNone/>
            </a:pPr>
            <a:r>
              <a:rPr b="0" i="0" lang="en-US" sz="4000" u="none">
                <a:solidFill>
                  <a:srgbClr val="FFFFFF"/>
                </a:solidFill>
                <a:latin typeface="Libre Franklin"/>
                <a:ea typeface="Libre Franklin"/>
                <a:cs typeface="Libre Franklin"/>
                <a:sym typeface="Libre Franklin"/>
              </a:rPr>
              <a:t>2025 HSE PERFORMANCE REVIEW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6"/>
          <p:cNvSpPr txBox="1"/>
          <p:nvPr>
            <p:ph type="title"/>
          </p:nvPr>
        </p:nvSpPr>
        <p:spPr>
          <a:xfrm>
            <a:off x="1219200" y="274637"/>
            <a:ext cx="10363200" cy="739775"/>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1"/>
              </a:buClr>
              <a:buSzPts val="4000"/>
              <a:buFont typeface="Libre Franklin"/>
              <a:buNone/>
            </a:pPr>
            <a:r>
              <a:rPr b="1" i="1" lang="en-US" sz="4000" u="none">
                <a:solidFill>
                  <a:schemeClr val="dk1"/>
                </a:solidFill>
                <a:latin typeface="Libre Franklin"/>
                <a:ea typeface="Libre Franklin"/>
                <a:cs typeface="Libre Franklin"/>
                <a:sym typeface="Libre Franklin"/>
              </a:rPr>
              <a:t>2025 Targets Analysis</a:t>
            </a:r>
            <a:endParaRPr/>
          </a:p>
        </p:txBody>
      </p:sp>
      <p:sp>
        <p:nvSpPr>
          <p:cNvPr id="186" name="Google Shape;186;p26"/>
          <p:cNvSpPr txBox="1"/>
          <p:nvPr>
            <p:ph idx="1" type="body"/>
          </p:nvPr>
        </p:nvSpPr>
        <p:spPr>
          <a:xfrm>
            <a:off x="1219200" y="893762"/>
            <a:ext cx="10363200" cy="55372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Annual Medical Certification: - 255 out of 368 personnel were certified, priority was given to field staff.</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15 Out 18 Trainings were conducted.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Safety Intervention Program: - 381 STOP cards out of the target of 700 were raised at the base.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Near miss reporting remains an area of concern.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HSE Award Scheme – Introduction of HSE Champions Recognition initiated and financed by a management staff.</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HSE Meetings-14 out of 17 HSE Meetings conducted.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HSE Audits- 2 out of 3 internal audits planned were executed and 2 out of 4 external audits scheduled were conducted (Energy Ray, Field Test including Ravens Event and Crownhawk Express.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cap="none" strike="noStrike">
                <a:solidFill>
                  <a:schemeClr val="dk1"/>
                </a:solidFill>
                <a:latin typeface="Libre Baskerville"/>
                <a:ea typeface="Libre Baskerville"/>
                <a:cs typeface="Libre Baskerville"/>
                <a:sym typeface="Libre Baskerville"/>
              </a:rPr>
              <a:t>Compliance: 0 Citations /NON.</a:t>
            </a:r>
            <a:endParaRPr/>
          </a:p>
          <a:p>
            <a:pPr indent="-132715" lvl="0" marL="273050" marR="0" rtl="0" algn="l">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lnSpc>
                <a:spcPct val="100000"/>
              </a:lnSpc>
              <a:spcBef>
                <a:spcPts val="500"/>
              </a:spcBef>
              <a:spcAft>
                <a:spcPts val="0"/>
              </a:spcAft>
              <a:buClr>
                <a:schemeClr val="accent1"/>
              </a:buClr>
              <a:buSzPts val="2210"/>
              <a:buFont typeface="Noto Sans Symbols"/>
              <a:buNone/>
            </a:pPr>
            <a:r>
              <a:t/>
            </a:r>
            <a:endParaRPr b="0" i="0" sz="2600" u="none" cap="none" strike="noStrik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7"/>
          <p:cNvSpPr txBox="1"/>
          <p:nvPr>
            <p:ph type="title"/>
          </p:nvPr>
        </p:nvSpPr>
        <p:spPr>
          <a:xfrm>
            <a:off x="1219200" y="274637"/>
            <a:ext cx="10363200" cy="6810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1" lang="en-US" sz="4000" u="none">
                <a:solidFill>
                  <a:schemeClr val="dk2"/>
                </a:solidFill>
                <a:latin typeface="Libre Franklin"/>
                <a:ea typeface="Libre Franklin"/>
                <a:cs typeface="Libre Franklin"/>
                <a:sym typeface="Libre Franklin"/>
              </a:rPr>
              <a:t>MANAGERS COMMITMENT TO HSE MEETINGS</a:t>
            </a:r>
            <a:endParaRPr/>
          </a:p>
        </p:txBody>
      </p:sp>
      <p:graphicFrame>
        <p:nvGraphicFramePr>
          <p:cNvPr id="192" name="Google Shape;192;p27"/>
          <p:cNvGraphicFramePr/>
          <p:nvPr/>
        </p:nvGraphicFramePr>
        <p:xfrm>
          <a:off x="536575" y="809625"/>
          <a:ext cx="3000000" cy="3000000"/>
        </p:xfrm>
        <a:graphic>
          <a:graphicData uri="http://schemas.openxmlformats.org/drawingml/2006/table">
            <a:tbl>
              <a:tblPr>
                <a:noFill/>
                <a:tableStyleId>{134E5CA7-DCE9-4835-8DF1-C1A1329524B1}</a:tableStyleId>
              </a:tblPr>
              <a:tblGrid>
                <a:gridCol w="11171225"/>
              </a:tblGrid>
              <a:tr h="6937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a:solidFill>
                            <a:srgbClr val="FFFFFF"/>
                          </a:solidFill>
                          <a:latin typeface="Libre Baskerville"/>
                          <a:ea typeface="Libre Baskerville"/>
                          <a:cs typeface="Libre Baskerville"/>
                          <a:sym typeface="Libre Baskerville"/>
                        </a:rPr>
                        <a:t>GREEN (≥ 70%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92D050"/>
                    </a:solidFill>
                  </a:tcPr>
                </a:tc>
              </a:tr>
              <a:tr h="2289175">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r h="639750">
                <a:tc>
                  <a:txBody>
                    <a:bodyPr/>
                    <a:lstStyle/>
                    <a:p>
                      <a:pPr indent="0" lvl="0" marL="0" marR="0" rtl="0" algn="l">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AMBER (50% - 69% Attendance)</a:t>
                      </a:r>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FFC000"/>
                    </a:solidFill>
                  </a:tcPr>
                </a:tc>
              </a:tr>
              <a:tr h="1189025">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45725" marB="45725" marR="91425" marL="9142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Corrective ACTIONS</a:t>
            </a:r>
            <a:endParaRPr/>
          </a:p>
        </p:txBody>
      </p:sp>
      <p:sp>
        <p:nvSpPr>
          <p:cNvPr id="198" name="Google Shape;198;p28"/>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132715" lvl="0" marL="273050" marR="0" rtl="0" algn="l">
              <a:spcBef>
                <a:spcPts val="0"/>
              </a:spcBef>
              <a:spcAft>
                <a:spcPts val="0"/>
              </a:spcAft>
              <a:buClr>
                <a:schemeClr val="accent1"/>
              </a:buClr>
              <a:buSzPts val="2210"/>
              <a:buFont typeface="Noto Sans Symbols"/>
              <a:buNone/>
            </a:pPr>
            <a:r>
              <a:t/>
            </a:r>
            <a:endParaRPr sz="2600">
              <a:solidFill>
                <a:schemeClr val="dk1"/>
              </a:solidFill>
              <a:latin typeface="Libre Baskerville"/>
              <a:ea typeface="Libre Baskerville"/>
              <a:cs typeface="Libre Baskerville"/>
              <a:sym typeface="Libre Baskerville"/>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9"/>
          <p:cNvSpPr txBox="1"/>
          <p:nvPr>
            <p:ph idx="4294967295" type="title"/>
          </p:nvPr>
        </p:nvSpPr>
        <p:spPr>
          <a:xfrm>
            <a:off x="1033462" y="2182812"/>
            <a:ext cx="10363200" cy="1143000"/>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5400"/>
              <a:buFont typeface="Arial Black"/>
              <a:buNone/>
            </a:pPr>
            <a:r>
              <a:rPr b="0" i="0" lang="en-US" sz="5400" u="none" cap="none" strike="noStrike">
                <a:solidFill>
                  <a:schemeClr val="dk2"/>
                </a:solidFill>
                <a:latin typeface="Arial Black"/>
                <a:ea typeface="Arial Black"/>
                <a:cs typeface="Arial Black"/>
                <a:sym typeface="Arial Black"/>
              </a:rPr>
              <a:t>2025 TARGET OVERVIEW</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graphicFrame>
        <p:nvGraphicFramePr>
          <p:cNvPr id="208" name="Google Shape;208;p30"/>
          <p:cNvGraphicFramePr/>
          <p:nvPr/>
        </p:nvGraphicFramePr>
        <p:xfrm>
          <a:off x="566737" y="288925"/>
          <a:ext cx="3000000" cy="3000000"/>
        </p:xfrm>
        <a:graphic>
          <a:graphicData uri="http://schemas.openxmlformats.org/drawingml/2006/table">
            <a:tbl>
              <a:tblPr>
                <a:noFill/>
                <a:tableStyleId>{134E5CA7-DCE9-4835-8DF1-C1A1329524B1}</a:tableStyleId>
              </a:tblPr>
              <a:tblGrid>
                <a:gridCol w="852475"/>
                <a:gridCol w="10288575"/>
              </a:tblGrid>
              <a:tr h="368300">
                <a:tc gridSpan="2">
                  <a:txBody>
                    <a:bodyPr/>
                    <a:lstStyle/>
                    <a:p>
                      <a:pPr indent="0" lvl="0" marL="0" marR="0" rtl="0" algn="ctr">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  2025 QHSE TRAINING</a:t>
                      </a:r>
                      <a:endParaRPr/>
                    </a:p>
                  </a:txBody>
                  <a:tcPr marT="1950" marB="0" marR="1950" marL="1950"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00"/>
                    </a:solidFill>
                  </a:tcPr>
                </a:tc>
                <a:tc hMerge="1"/>
              </a:tr>
              <a:tr h="366700">
                <a:tc>
                  <a:txBody>
                    <a:bodyPr/>
                    <a:lstStyle/>
                    <a:p>
                      <a:pPr indent="0" lvl="0" marL="0" marR="0" rtl="0" algn="l">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S/N</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ABF8F"/>
                    </a:solidFill>
                  </a:tcPr>
                </a:tc>
                <a:tc>
                  <a:txBody>
                    <a:bodyPr/>
                    <a:lstStyle/>
                    <a:p>
                      <a:pPr indent="0" lvl="0" marL="0" marR="0" rtl="0" algn="l">
                        <a:lnSpc>
                          <a:spcPct val="100000"/>
                        </a:lnSpc>
                        <a:spcBef>
                          <a:spcPts val="0"/>
                        </a:spcBef>
                        <a:spcAft>
                          <a:spcPts val="0"/>
                        </a:spcAft>
                        <a:buClr>
                          <a:srgbClr val="000000"/>
                        </a:buClr>
                        <a:buSzPts val="2400"/>
                        <a:buFont typeface="Calibri"/>
                        <a:buNone/>
                      </a:pPr>
                      <a:r>
                        <a:rPr b="1" i="0" lang="en-US" sz="2400" u="none">
                          <a:solidFill>
                            <a:srgbClr val="000000"/>
                          </a:solidFill>
                          <a:latin typeface="Calibri"/>
                          <a:ea typeface="Calibri"/>
                          <a:cs typeface="Calibri"/>
                          <a:sym typeface="Calibri"/>
                        </a:rPr>
                        <a:t>COURSE TITLE</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ABF8F"/>
                    </a:solidFill>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Mobile Crane Operator</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2</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Forklift Operator</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67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3</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Banksman/Slinger</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4</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Accredited Gas Testing &amp; Monitoring Training</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67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5</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Advanced Fire Fighting Course</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6</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Designated First AidCourse</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7</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Confined Space Training</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67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8</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Permit To Work, JHA &amp; HAC</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9</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T-FOET (DPR)</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10</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T-BOSIET</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67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11</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Drilling well control programme (IWCF)</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12</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Personnel in Charge of Lifting Course (PIC)</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67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13</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Hazard Analysis and Critical Control Point (Food Safety) Course</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368300">
                <a:tc>
                  <a:txBody>
                    <a:bodyPr/>
                    <a:lstStyle/>
                    <a:p>
                      <a:pPr indent="0" lvl="0" marL="0" marR="0" rtl="0" algn="r">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14</a:t>
                      </a:r>
                      <a:endParaRPr/>
                    </a:p>
                  </a:txBody>
                  <a:tcPr marT="1950" marB="0" marR="1950" marL="1950" anchor="b">
                    <a:lnL cap="flat" cmpd="sng" w="12700">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2400"/>
                        <a:buFont typeface="Calibri"/>
                        <a:buNone/>
                      </a:pPr>
                      <a:r>
                        <a:rPr b="0" i="0" lang="en-US" sz="2400" u="none">
                          <a:solidFill>
                            <a:srgbClr val="000000"/>
                          </a:solidFill>
                          <a:latin typeface="Calibri"/>
                          <a:ea typeface="Calibri"/>
                          <a:cs typeface="Calibri"/>
                          <a:sym typeface="Calibri"/>
                        </a:rPr>
                        <a:t>Non-Conformance Reporting – 5 Y Root Cause Analyses</a:t>
                      </a:r>
                      <a:endParaRPr/>
                    </a:p>
                  </a:txBody>
                  <a:tcPr marT="1950" marB="0" marR="1950" marL="1950" anchor="b">
                    <a:lnL cap="flat" cmpd="sng" w="9525">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1"/>
          <p:cNvSpPr txBox="1"/>
          <p:nvPr>
            <p:ph type="title"/>
          </p:nvPr>
        </p:nvSpPr>
        <p:spPr>
          <a:xfrm>
            <a:off x="149225" y="274637"/>
            <a:ext cx="11893550" cy="5635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QHSE AWARENESS SESSIONS</a:t>
            </a:r>
            <a:endParaRPr/>
          </a:p>
        </p:txBody>
      </p:sp>
      <p:graphicFrame>
        <p:nvGraphicFramePr>
          <p:cNvPr id="214" name="Google Shape;214;p31"/>
          <p:cNvGraphicFramePr/>
          <p:nvPr/>
        </p:nvGraphicFramePr>
        <p:xfrm>
          <a:off x="149225" y="1011237"/>
          <a:ext cx="3000000" cy="3000000"/>
        </p:xfrm>
        <a:graphic>
          <a:graphicData uri="http://schemas.openxmlformats.org/drawingml/2006/table">
            <a:tbl>
              <a:tblPr>
                <a:noFill/>
                <a:tableStyleId>{134E5CA7-DCE9-4835-8DF1-C1A1329524B1}</a:tableStyleId>
              </a:tblPr>
              <a:tblGrid>
                <a:gridCol w="7321550"/>
                <a:gridCol w="4572000"/>
              </a:tblGrid>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STOP AWARENESS TRAINNG </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JUDITH ABEZE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1590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CONTRIBUTORY PENSION SCHEME &amp; RETIREMENT PLAN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CHIKA IBEABUCHI</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DROPS AND WORK AT HEIGHT CAMPAIGN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OLUGBENGA BAMIDURO</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ALICO INSURANCE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MRS IJEOMA ONYEWUCHI</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HSE OBJECTIVES,TARGETS FOR 2025</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HENRY AYANRUOH</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 AWARENESS ON HIV/AIDS</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WINIFRED OFOMA</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CAPITAL CITY DEVELOPMENT LTD</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JEREMIAH ONYEBOLISE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CAMPAIGN ON HANDS AND FINGER SAFETY</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CHIJIOKE UCHENDU</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MANUAL HANDLING AND MUSCULOSKELETAL DISORDER</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MRS TONA KADIRI</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EYE CARE  ( PRISTINE EYE CARE)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DR. AWULI</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ALCOHOL AND DRUGS POLICY</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CHIKA IBEABUCHI</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860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OVERVIEW OF HYPERTENSION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LOVETH OSISIOGU</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WORK ETHICS </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MRS NKOLI OKEKE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EDUCATION  RETIREMENT PLAN ( STANBIC IBTC)</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ESSIEN OGHENE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SAFE MECHANICAL LIFTING</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EMMANUEL OBIDIOZOR</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LEARNING FROM INCIDENT</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CHIJIOKE UCHENDU</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CONTRACTOR MANAGEMENT</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JUDE UDEBHULU</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SECURITY TIPS</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AUSTIN USIFO</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LFI PREVALENT DISEASES AND PREVENTION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a:t>
                      </a:r>
                      <a:r>
                        <a:rPr b="1" i="0" lang="en-US" sz="1300" u="none">
                          <a:solidFill>
                            <a:srgbClr val="000000"/>
                          </a:solidFill>
                          <a:latin typeface="Calibri"/>
                          <a:ea typeface="Calibri"/>
                          <a:cs typeface="Calibri"/>
                          <a:sym typeface="Calibri"/>
                        </a:rPr>
                        <a:t>AKPOS</a:t>
                      </a:r>
                      <a:r>
                        <a:rPr b="0" i="0" lang="en-US" sz="1300" u="none">
                          <a:solidFill>
                            <a:srgbClr val="000000"/>
                          </a:solidFill>
                          <a:latin typeface="Calibri"/>
                          <a:ea typeface="Calibri"/>
                          <a:cs typeface="Calibri"/>
                          <a:sym typeface="Calibri"/>
                        </a:rPr>
                        <a:t> ITSEKOR</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QUALITY MANAGEMENT SYSTEM</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MICHAEL IHUOMA</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LFI FROM THE INCIDENT INVOLVING THE GROVE CRANE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MICHAEL EKWO</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ADVOCACY FOR FRUIT CONSUMPTION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MRS. LILIAN</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TEMPORARY PIPE WORK AND PTW</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ENGR. CHIJIOKE UCHENDU</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LEADWAY ASSURANCE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AMARIS KALU AND AMAKA NOBLE</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22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LONE WORKING AWARENESS</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MICHAEL EKWO</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220650">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LIFE SAVING RULES</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300"/>
                        <a:buFont typeface="Calibri"/>
                        <a:buNone/>
                      </a:pPr>
                      <a:r>
                        <a:rPr b="0" i="0" lang="en-US" sz="1300" u="none">
                          <a:solidFill>
                            <a:srgbClr val="000000"/>
                          </a:solidFill>
                          <a:latin typeface="Calibri"/>
                          <a:ea typeface="Calibri"/>
                          <a:cs typeface="Calibri"/>
                          <a:sym typeface="Calibri"/>
                        </a:rPr>
                        <a:t>MR. CHINEDU OGUEJIOFOR</a:t>
                      </a:r>
                      <a:endParaRPr/>
                    </a:p>
                  </a:txBody>
                  <a:tcPr marT="5525" marB="0" marR="5525" marL="5525" anchor="b">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graphicFrame>
        <p:nvGraphicFramePr>
          <p:cNvPr id="219" name="Google Shape;219;p32"/>
          <p:cNvGraphicFramePr/>
          <p:nvPr/>
        </p:nvGraphicFramePr>
        <p:xfrm>
          <a:off x="212725" y="741362"/>
          <a:ext cx="3000000" cy="3000000"/>
        </p:xfrm>
        <a:graphic>
          <a:graphicData uri="http://schemas.openxmlformats.org/drawingml/2006/table">
            <a:tbl>
              <a:tblPr>
                <a:noFill/>
                <a:tableStyleId>{134E5CA7-DCE9-4835-8DF1-C1A1329524B1}</a:tableStyleId>
              </a:tblPr>
              <a:tblGrid>
                <a:gridCol w="942975"/>
                <a:gridCol w="1492250"/>
                <a:gridCol w="990600"/>
                <a:gridCol w="892175"/>
                <a:gridCol w="609600"/>
                <a:gridCol w="1158875"/>
                <a:gridCol w="833425"/>
                <a:gridCol w="596900"/>
                <a:gridCol w="1209675"/>
                <a:gridCol w="838200"/>
                <a:gridCol w="669925"/>
                <a:gridCol w="1125525"/>
                <a:gridCol w="457200"/>
              </a:tblGrid>
              <a:tr h="165100">
                <a:tc>
                  <a:txBody>
                    <a:bodyPr/>
                    <a:lstStyle/>
                    <a:p>
                      <a:pPr indent="0" lvl="0" marL="9525" marR="0" rtl="0" algn="ctr">
                        <a:lnSpc>
                          <a:spcPct val="100000"/>
                        </a:lnSpc>
                        <a:spcBef>
                          <a:spcPts val="0"/>
                        </a:spcBef>
                        <a:spcAft>
                          <a:spcPts val="0"/>
                        </a:spcAft>
                        <a:buClr>
                          <a:srgbClr val="000000"/>
                        </a:buClr>
                        <a:buSzPts val="800"/>
                        <a:buFont typeface="Calibri"/>
                        <a:buNone/>
                      </a:pPr>
                      <a:r>
                        <a:rPr b="0" i="0" lang="en-US" sz="800" u="none">
                          <a:solidFill>
                            <a:srgbClr val="000000"/>
                          </a:solidFill>
                          <a:latin typeface="Calibri"/>
                          <a:ea typeface="Calibri"/>
                          <a:cs typeface="Calibri"/>
                          <a:sym typeface="Calibri"/>
                        </a:rPr>
                        <a:t>YEAR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35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JAN</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FEB</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27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MAR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27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APR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4287"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MAY</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27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JUNE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20637"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JULY</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90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AUG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190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SEPT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200025" marR="0" rtl="0" algn="l">
                        <a:lnSpc>
                          <a:spcPct val="100000"/>
                        </a:lnSpc>
                        <a:spcBef>
                          <a:spcPts val="0"/>
                        </a:spcBef>
                        <a:spcAft>
                          <a:spcPts val="0"/>
                        </a:spcAft>
                        <a:buClr>
                          <a:schemeClr val="lt1"/>
                        </a:buClr>
                        <a:buSzPts val="800"/>
                        <a:buFont typeface="Calibri"/>
                        <a:buNone/>
                      </a:pPr>
                      <a:r>
                        <a:rPr b="1" i="0" lang="en-US" sz="800" u="none">
                          <a:solidFill>
                            <a:schemeClr val="lt1"/>
                          </a:solidFill>
                          <a:latin typeface="Calibri"/>
                          <a:ea typeface="Calibri"/>
                          <a:cs typeface="Calibri"/>
                          <a:sym typeface="Calibri"/>
                        </a:rPr>
                        <a:t>OCT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20637"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NOV</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206375"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DEC</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69900">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40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0" i="0" lang="en-US" sz="800" u="none">
                          <a:solidFill>
                            <a:srgbClr val="000000"/>
                          </a:solidFill>
                          <a:latin typeface="Calibri"/>
                          <a:ea typeface="Calibri"/>
                          <a:cs typeface="Calibri"/>
                          <a:sym typeface="Calibri"/>
                        </a:rPr>
                        <a:t>2024</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BASIC FIRST AID, FIRE FIGHTING, FOOD SAFETY</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WAH AWARENESS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  DRILLING WELL CONTROL PROG. (IWCF)</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lt1"/>
                        </a:buClr>
                        <a:buSzPts val="800"/>
                        <a:buFont typeface="Calibri"/>
                        <a:buNone/>
                      </a:pPr>
                      <a:r>
                        <a:rPr b="1" i="0" lang="en-US" sz="800" u="none">
                          <a:solidFill>
                            <a:schemeClr val="lt1"/>
                          </a:solidFill>
                          <a:latin typeface="Calibri"/>
                          <a:ea typeface="Calibri"/>
                          <a:cs typeface="Calibri"/>
                          <a:sym typeface="Calibri"/>
                        </a:rPr>
                        <a:t>ISO 450001</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BEHAVIOURAL SAFETY &amp; STOP REPORTING,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2D050"/>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DDC, AGTM, DES. FIRT AID, ADV. FIRE FIGHTING, PTW-JHA-HAC, CSER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rowSpan="2">
                  <a:txBody>
                    <a:bodyPr/>
                    <a:lstStyle/>
                    <a:p>
                      <a:pPr indent="0" lvl="0" marL="0" marR="0" rtl="0" algn="just">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IWCF</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rowSpan="2">
                  <a:txBody>
                    <a:bodyPr/>
                    <a:lstStyle/>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DESIGNATED FIRST AID.</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rowSpan="2">
                  <a:txBody>
                    <a:bodyPr/>
                    <a:lstStyle/>
                    <a:p>
                      <a:pPr indent="0" lvl="0" marL="0" marR="0" rtl="0" algn="l">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rowSpan="2">
                  <a:txBody>
                    <a:bodyPr/>
                    <a:lstStyle/>
                    <a:p>
                      <a:pPr indent="0" lvl="0" marL="76200" marR="0" rtl="0" algn="l">
                        <a:lnSpc>
                          <a:spcPct val="100000"/>
                        </a:lnSpc>
                        <a:spcBef>
                          <a:spcPts val="0"/>
                        </a:spcBef>
                        <a:spcAft>
                          <a:spcPts val="0"/>
                        </a:spcAft>
                        <a:buClr>
                          <a:schemeClr val="lt1"/>
                        </a:buClr>
                        <a:buSzPts val="800"/>
                        <a:buFont typeface="Calibri"/>
                        <a:buNone/>
                      </a:pPr>
                      <a:r>
                        <a:rPr b="1" i="0" lang="en-US" sz="800" u="none">
                          <a:solidFill>
                            <a:schemeClr val="lt1"/>
                          </a:solidFill>
                          <a:latin typeface="Calibri"/>
                          <a:ea typeface="Calibri"/>
                          <a:cs typeface="Calibri"/>
                          <a:sym typeface="Calibri"/>
                        </a:rPr>
                        <a:t>IADC F0RKLIFT/ CRANE OPT/ BANKSM AN/SLING</a:t>
                      </a:r>
                      <a:endParaRPr b="0" i="0" sz="1100" u="none">
                        <a:solidFill>
                          <a:schemeClr val="lt1"/>
                        </a:solidFill>
                        <a:latin typeface="Times New Roman"/>
                        <a:ea typeface="Times New Roman"/>
                        <a:cs typeface="Times New Roman"/>
                        <a:sym typeface="Times New Roman"/>
                      </a:endParaRPr>
                    </a:p>
                    <a:p>
                      <a:pPr indent="0" lvl="0" marL="76200" marR="0" rtl="0" algn="l">
                        <a:lnSpc>
                          <a:spcPct val="100000"/>
                        </a:lnSpc>
                        <a:spcBef>
                          <a:spcPts val="0"/>
                        </a:spcBef>
                        <a:spcAft>
                          <a:spcPts val="0"/>
                        </a:spcAft>
                        <a:buClr>
                          <a:schemeClr val="lt1"/>
                        </a:buClr>
                        <a:buSzPts val="800"/>
                        <a:buFont typeface="Calibri"/>
                        <a:buNone/>
                      </a:pPr>
                      <a:r>
                        <a:rPr b="1" i="0" lang="en-US" sz="800" u="none">
                          <a:solidFill>
                            <a:schemeClr val="lt1"/>
                          </a:solidFill>
                          <a:latin typeface="Calibri"/>
                          <a:ea typeface="Calibri"/>
                          <a:cs typeface="Calibri"/>
                          <a:sym typeface="Calibri"/>
                        </a:rPr>
                        <a:t>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rowSpan="2">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PPE USAGE &amp; MAINTENANCE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00B050"/>
                    </a:solidFill>
                  </a:tcPr>
                </a:tc>
                <a:tc rowSpan="2">
                  <a:txBody>
                    <a:bodyPr/>
                    <a:lstStyle/>
                    <a:p>
                      <a:pPr indent="0" lvl="0" marL="0" marR="0" rtl="0" algn="l">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9425">
                <a:tc vMerge="1"/>
                <a:tc vMerge="1"/>
                <a:tc vMerge="1"/>
                <a:tc vMerge="1"/>
                <a:tc>
                  <a:txBody>
                    <a:bodyPr/>
                    <a:lstStyle/>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0" i="0" lang="en-US" sz="800" u="none">
                          <a:solidFill>
                            <a:srgbClr val="000000"/>
                          </a:solidFill>
                          <a:latin typeface="Calibri"/>
                          <a:ea typeface="Calibri"/>
                          <a:cs typeface="Calibri"/>
                          <a:sym typeface="Calibri"/>
                        </a:rPr>
                        <a:t>T-BOSIET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9BBB59"/>
                    </a:solidFill>
                  </a:tcPr>
                </a:tc>
                <a:tc vMerge="1"/>
                <a:tc vMerge="1"/>
                <a:tc vMerge="1"/>
                <a:tc vMerge="1"/>
                <a:tc vMerge="1"/>
                <a:tc vMerge="1"/>
                <a:tc vMerge="1"/>
                <a:tc vMerge="1"/>
              </a:tr>
              <a:tr h="1463675">
                <a:tc>
                  <a:txBody>
                    <a:bodyPr/>
                    <a:lstStyle/>
                    <a:p>
                      <a:pPr indent="0" lvl="0" marL="0" marR="0" rtl="0" algn="l">
                        <a:lnSpc>
                          <a:spcPct val="100000"/>
                        </a:lnSpc>
                        <a:spcBef>
                          <a:spcPts val="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90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200"/>
                        <a:buFont typeface="Calibri"/>
                        <a:buNone/>
                      </a:pPr>
                      <a:r>
                        <a:rPr b="0" i="0" lang="en-US" sz="1200" u="none">
                          <a:solidFill>
                            <a:srgbClr val="000000"/>
                          </a:solidFill>
                          <a:latin typeface="Calibri"/>
                          <a:ea typeface="Calibri"/>
                          <a:cs typeface="Calibri"/>
                          <a:sym typeface="Calibri"/>
                        </a:rPr>
                        <a:t>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7620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7620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76200" marR="0" rtl="0" algn="l">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IADC F0RKLIFT/ CRANE OPT/ BANKSM AN/SLINGER</a:t>
                      </a:r>
                      <a:endParaRPr b="0" i="0" sz="12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&amp; PIC.</a:t>
                      </a:r>
                      <a:endParaRPr b="0" i="0" sz="12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FOOD SAFETY &amp; HYGIENE,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STOP    AWARENESS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200"/>
                        <a:buFont typeface="Times New Roman"/>
                        <a:buNone/>
                      </a:pPr>
                      <a:r>
                        <a:rPr b="1" i="0" lang="en-US" sz="1200" u="none">
                          <a:solidFill>
                            <a:srgbClr val="000000"/>
                          </a:solidFill>
                          <a:latin typeface="Times New Roman"/>
                          <a:ea typeface="Times New Roman"/>
                          <a:cs typeface="Times New Roman"/>
                          <a:sym typeface="Times New Roman"/>
                        </a:rPr>
                        <a:t>IWCF</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lt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lt1"/>
                        </a:buClr>
                        <a:buSzPts val="1200"/>
                        <a:buFont typeface="Calibri"/>
                        <a:buNone/>
                      </a:pPr>
                      <a:r>
                        <a:rPr b="1" i="0" lang="en-US" sz="1200" u="none">
                          <a:solidFill>
                            <a:schemeClr val="lt1"/>
                          </a:solidFill>
                          <a:latin typeface="Calibri"/>
                          <a:ea typeface="Calibri"/>
                          <a:cs typeface="Calibri"/>
                          <a:sym typeface="Calibri"/>
                        </a:rPr>
                        <a:t>DEFENSIVE DRIVING COURSE (DDC)</a:t>
                      </a:r>
                      <a:endParaRPr/>
                    </a:p>
                    <a:p>
                      <a:pPr indent="0" lvl="0" marL="0" marR="0" rtl="0" algn="l">
                        <a:lnSpc>
                          <a:spcPct val="100000"/>
                        </a:lnSpc>
                        <a:spcBef>
                          <a:spcPts val="0"/>
                        </a:spcBef>
                        <a:spcAft>
                          <a:spcPts val="0"/>
                        </a:spcAft>
                        <a:buClr>
                          <a:schemeClr val="dk1"/>
                        </a:buClr>
                        <a:buSzPts val="1200"/>
                        <a:buFont typeface="Libre Baskerville"/>
                        <a:buNone/>
                      </a:pPr>
                      <a:r>
                        <a:t/>
                      </a:r>
                      <a:endParaRPr b="1" i="0" sz="12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200"/>
                        <a:buFont typeface="Calibri"/>
                        <a:buNone/>
                      </a:pPr>
                      <a:r>
                        <a:rPr b="1" i="0" lang="en-US" sz="1200" u="none">
                          <a:solidFill>
                            <a:schemeClr val="lt1"/>
                          </a:solidFill>
                          <a:latin typeface="Calibri"/>
                          <a:ea typeface="Calibri"/>
                          <a:cs typeface="Calibri"/>
                          <a:sym typeface="Calibri"/>
                        </a:rPr>
                        <a:t>Journey Mnagaers Course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6985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6985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FIRST AID, FIRE FIGHTING, T-</a:t>
                      </a:r>
                      <a:endParaRPr b="0" i="0" sz="1200" u="none">
                        <a:solidFill>
                          <a:schemeClr val="dk1"/>
                        </a:solidFill>
                        <a:latin typeface="Times New Roman"/>
                        <a:ea typeface="Times New Roman"/>
                        <a:cs typeface="Times New Roman"/>
                        <a:sym typeface="Times New Roman"/>
                      </a:endParaRPr>
                    </a:p>
                    <a:p>
                      <a:pPr indent="0" lvl="0" marL="69850" marR="0" rtl="0" algn="l">
                        <a:lnSpc>
                          <a:spcPct val="66666"/>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BOSIET, PTW</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Calibri"/>
                        <a:buNone/>
                      </a:pPr>
                      <a:r>
                        <a:rPr b="0"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MANUAL LIFTING, IWCF, MAN-RIDING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90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IWCF, BASIC OFFSHORE SAFETY IND.&amp; EMER. TRAINING, DDC, ADV.FIRE FIGHTING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1200"/>
                        <a:buFont typeface="Calibri"/>
                        <a:buNone/>
                      </a:pPr>
                      <a:r>
                        <a:rPr b="1" i="0" lang="en-US" sz="1200" u="none">
                          <a:solidFill>
                            <a:schemeClr val="dk1"/>
                          </a:solidFill>
                          <a:latin typeface="Calibri"/>
                          <a:ea typeface="Calibri"/>
                          <a:cs typeface="Calibri"/>
                          <a:sym typeface="Calibri"/>
                        </a:rPr>
                        <a:t> </a:t>
                      </a:r>
                      <a:endParaRPr b="0" i="0" sz="12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IWCF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1200"/>
                        <a:buFont typeface="Times New Roman"/>
                        <a:buNone/>
                      </a:pPr>
                      <a:r>
                        <a:rPr b="1" i="0" lang="en-US" sz="1200" u="none">
                          <a:solidFill>
                            <a:schemeClr val="dk1"/>
                          </a:solidFill>
                          <a:latin typeface="Times New Roman"/>
                          <a:ea typeface="Times New Roman"/>
                          <a:cs typeface="Times New Roman"/>
                          <a:sym typeface="Times New Roman"/>
                        </a:rPr>
                        <a:t> </a:t>
                      </a:r>
                      <a:endParaRPr b="0" i="0" sz="12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lt1"/>
                        </a:buClr>
                        <a:buSzPts val="1200"/>
                        <a:buFont typeface="Times New Roman"/>
                        <a:buNone/>
                      </a:pPr>
                      <a:r>
                        <a:rPr b="1" i="0" lang="en-US" sz="1200" u="none">
                          <a:solidFill>
                            <a:schemeClr val="lt1"/>
                          </a:solidFill>
                          <a:latin typeface="Times New Roman"/>
                          <a:ea typeface="Times New Roman"/>
                          <a:cs typeface="Times New Roman"/>
                          <a:sym typeface="Times New Roman"/>
                        </a:rPr>
                        <a:t>ISO 45001</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0" marR="0" rtl="0" algn="l">
                        <a:lnSpc>
                          <a:spcPct val="100000"/>
                        </a:lnSpc>
                        <a:spcBef>
                          <a:spcPts val="0"/>
                        </a:spcBef>
                        <a:spcAft>
                          <a:spcPts val="0"/>
                        </a:spcAft>
                        <a:buClr>
                          <a:srgbClr val="000000"/>
                        </a:buClr>
                        <a:buSzPts val="1200"/>
                        <a:buFont typeface="Calibri"/>
                        <a:buNone/>
                      </a:pPr>
                      <a:r>
                        <a:rPr b="1" i="0" lang="en-US" sz="1200" u="none">
                          <a:solidFill>
                            <a:srgbClr val="000000"/>
                          </a:solidFill>
                          <a:latin typeface="Calibri"/>
                          <a:ea typeface="Calibri"/>
                          <a:cs typeface="Calibri"/>
                          <a:sym typeface="Calibri"/>
                        </a:rPr>
                        <a:t>. AGTM, CSER, IWCF, ADV. FIRE FIGHTN</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90600">
                <a:tc>
                  <a:txBody>
                    <a:bodyPr/>
                    <a:lstStyle/>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0" i="0" lang="en-US" sz="800" u="none">
                          <a:solidFill>
                            <a:srgbClr val="000000"/>
                          </a:solidFill>
                          <a:latin typeface="Calibri"/>
                          <a:ea typeface="Calibri"/>
                          <a:cs typeface="Calibri"/>
                          <a:sym typeface="Calibri"/>
                        </a:rPr>
                        <a:t>2026</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762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PTW-STOP</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ctr">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900"/>
                        <a:buFont typeface="Times New Roman"/>
                        <a:buNone/>
                      </a:pPr>
                      <a:r>
                        <a:rPr b="1" i="0" lang="en-US" sz="900" u="none">
                          <a:solidFill>
                            <a:srgbClr val="000000"/>
                          </a:solidFill>
                          <a:latin typeface="Times New Roman"/>
                          <a:ea typeface="Times New Roman"/>
                          <a:cs typeface="Times New Roman"/>
                          <a:sym typeface="Times New Roman"/>
                        </a:rPr>
                        <a:t>AGTM, CSE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MGT OF RIGGING &amp;LIFTING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9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MOC</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40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HUET, ADV. FIRE FIGHTING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698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IADC BKSMAN, CRANE, FLIFT, AGTM, CSER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IWCF, JOURNEY MGT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9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BASIC FIRST AID, DDC, PTW</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DROPS, LINE OF FIRE, PIC, IWCF</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ctr">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BASIC FIRST AID</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74612"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4612"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JOURNEY MGT. PTW-HAC-JHA</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900"/>
                        <a:buFont typeface="Times New Roman"/>
                        <a:buNone/>
                      </a:pPr>
                      <a:r>
                        <a:rPr b="0"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16000">
                <a:tc>
                  <a:txBody>
                    <a:bodyPr/>
                    <a:lstStyle/>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0" i="0" lang="en-US" sz="800" u="none">
                          <a:solidFill>
                            <a:srgbClr val="000000"/>
                          </a:solidFill>
                          <a:latin typeface="Calibri"/>
                          <a:ea typeface="Calibri"/>
                          <a:cs typeface="Calibri"/>
                          <a:sym typeface="Calibri"/>
                        </a:rPr>
                        <a:t>2027</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7620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7620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DES. FIRST AID.</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l">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STOP REPORTING AND BEHAVIOURAL SAFETY</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BD4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00000"/>
                        </a:lnSpc>
                        <a:spcBef>
                          <a:spcPts val="9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T-BOSIET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98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DES. FIRST AID</a:t>
                      </a:r>
                      <a:endParaRPr b="0" i="0" sz="1100" u="none">
                        <a:solidFill>
                          <a:schemeClr val="dk1"/>
                        </a:solidFill>
                        <a:latin typeface="Times New Roman"/>
                        <a:ea typeface="Times New Roman"/>
                        <a:cs typeface="Times New Roman"/>
                        <a:sym typeface="Times New Roman"/>
                      </a:endParaRPr>
                    </a:p>
                    <a:p>
                      <a:pPr indent="0" lvl="0" marL="69850" marR="0" rtl="0" algn="ctr">
                        <a:lnSpc>
                          <a:spcPct val="100000"/>
                        </a:lnSpc>
                        <a:spcBef>
                          <a:spcPts val="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PTW</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T-BOSIET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l">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b="0" i="0" sz="1100" u="none">
                        <a:solidFill>
                          <a:schemeClr val="dk1"/>
                        </a:solidFill>
                        <a:latin typeface="Times New Roman"/>
                        <a:ea typeface="Times New Roman"/>
                        <a:cs typeface="Times New Roman"/>
                        <a:sym typeface="Times New Roman"/>
                      </a:endParaRPr>
                    </a:p>
                    <a:p>
                      <a:pPr indent="0" lvl="0" marL="0" marR="0" rtl="0" algn="ctr">
                        <a:lnSpc>
                          <a:spcPct val="100000"/>
                        </a:lnSpc>
                        <a:spcBef>
                          <a:spcPts val="400"/>
                        </a:spcBef>
                        <a:spcAft>
                          <a:spcPts val="0"/>
                        </a:spcAft>
                        <a:buClr>
                          <a:srgbClr val="000000"/>
                        </a:buClr>
                        <a:buSzPts val="800"/>
                        <a:buFont typeface="Calibri"/>
                        <a:buNone/>
                      </a:pPr>
                      <a:r>
                        <a:rPr b="1" i="0" lang="en-US" sz="800" u="none">
                          <a:solidFill>
                            <a:srgbClr val="000000"/>
                          </a:solidFill>
                          <a:latin typeface="Calibri"/>
                          <a:ea typeface="Calibri"/>
                          <a:cs typeface="Calibri"/>
                          <a:sym typeface="Calibri"/>
                        </a:rPr>
                        <a:t>T-BOSIET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AD3B4"/>
                    </a:solidFill>
                  </a:tcPr>
                </a:tc>
                <a:tc>
                  <a:txBody>
                    <a:bodyPr/>
                    <a:lstStyle/>
                    <a:p>
                      <a:pPr indent="0" lvl="0" marL="0" marR="0" rtl="0" algn="ctr">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74612" marR="0" rtl="0" algn="ctr">
                        <a:lnSpc>
                          <a:spcPct val="100000"/>
                        </a:lnSpc>
                        <a:spcBef>
                          <a:spcPts val="0"/>
                        </a:spcBef>
                        <a:spcAft>
                          <a:spcPts val="0"/>
                        </a:spcAft>
                        <a:buClr>
                          <a:schemeClr val="dk1"/>
                        </a:buClr>
                        <a:buSzPts val="800"/>
                        <a:buFont typeface="Calibri"/>
                        <a:buNone/>
                      </a:pPr>
                      <a:r>
                        <a:rPr b="1" i="0" lang="en-US" sz="8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900"/>
                        <a:buFont typeface="Times New Roman"/>
                        <a:buNone/>
                      </a:pPr>
                      <a:r>
                        <a:rPr b="1" i="0" lang="en-US" sz="9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20" name="Google Shape;220;p32"/>
          <p:cNvSpPr txBox="1"/>
          <p:nvPr/>
        </p:nvSpPr>
        <p:spPr>
          <a:xfrm>
            <a:off x="1400175" y="1939925"/>
            <a:ext cx="12192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1800" u="none">
              <a:solidFill>
                <a:schemeClr val="dk1"/>
              </a:solidFill>
              <a:latin typeface="Arial"/>
              <a:ea typeface="Arial"/>
              <a:cs typeface="Arial"/>
              <a:sym typeface="Arial"/>
            </a:endParaRPr>
          </a:p>
        </p:txBody>
      </p:sp>
      <p:sp>
        <p:nvSpPr>
          <p:cNvPr id="221" name="Google Shape;221;p32"/>
          <p:cNvSpPr txBox="1"/>
          <p:nvPr/>
        </p:nvSpPr>
        <p:spPr>
          <a:xfrm>
            <a:off x="4470400" y="168275"/>
            <a:ext cx="3024187" cy="355600"/>
          </a:xfrm>
          <a:prstGeom prst="rect">
            <a:avLst/>
          </a:prstGeom>
          <a:solidFill>
            <a:srgbClr val="FFC000"/>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900"/>
              <a:buFont typeface="Times New Roman"/>
              <a:buNone/>
            </a:pPr>
            <a:r>
              <a:rPr b="0" i="0" lang="en-US" sz="900" u="none">
                <a:solidFill>
                  <a:srgbClr val="000000"/>
                </a:solidFill>
                <a:latin typeface="Times New Roman"/>
                <a:ea typeface="Times New Roman"/>
                <a:cs typeface="Times New Roman"/>
                <a:sym typeface="Times New Roman"/>
              </a:rPr>
              <a:t> </a:t>
            </a:r>
            <a:endParaRPr b="0" i="0" sz="1100" u="none">
              <a:solidFill>
                <a:schemeClr val="dk1"/>
              </a:solidFill>
              <a:latin typeface="Times New Roman"/>
              <a:ea typeface="Times New Roman"/>
              <a:cs typeface="Times New Roman"/>
              <a:sym typeface="Times New Roman"/>
            </a:endParaRPr>
          </a:p>
          <a:p>
            <a:pPr indent="0" lvl="0" marL="0" marR="0" rtl="0" algn="l">
              <a:lnSpc>
                <a:spcPct val="133333"/>
              </a:lnSpc>
              <a:spcBef>
                <a:spcPts val="0"/>
              </a:spcBef>
              <a:spcAft>
                <a:spcPts val="0"/>
              </a:spcAft>
              <a:buClr>
                <a:srgbClr val="000000"/>
              </a:buClr>
              <a:buSzPts val="900"/>
              <a:buFont typeface="Arial Black"/>
              <a:buNone/>
            </a:pPr>
            <a:r>
              <a:rPr b="0" i="0" lang="en-US" sz="900" u="none">
                <a:solidFill>
                  <a:srgbClr val="000000"/>
                </a:solidFill>
                <a:latin typeface="Arial Black"/>
                <a:ea typeface="Arial Black"/>
                <a:cs typeface="Arial Black"/>
                <a:sym typeface="Arial Black"/>
              </a:rPr>
              <a:t>SWDA GROUP HSE PLAN FOR THE YEAR 2025</a:t>
            </a:r>
            <a:endParaRPr/>
          </a:p>
        </p:txBody>
      </p:sp>
      <p:sp>
        <p:nvSpPr>
          <p:cNvPr id="222" name="Google Shape;222;p32"/>
          <p:cNvSpPr txBox="1"/>
          <p:nvPr/>
        </p:nvSpPr>
        <p:spPr>
          <a:xfrm>
            <a:off x="1412875" y="5961062"/>
            <a:ext cx="9059862" cy="1000125"/>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800"/>
              <a:buFont typeface="Arial"/>
              <a:buNone/>
            </a:pPr>
            <a:r>
              <a:t/>
            </a:r>
            <a:endParaRPr b="0" i="0" sz="8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800"/>
              <a:buFont typeface="Calibri"/>
              <a:buNone/>
            </a:pPr>
            <a:r>
              <a:rPr b="0" i="0" lang="en-US" sz="800" u="none">
                <a:solidFill>
                  <a:schemeClr val="dk1"/>
                </a:solidFill>
                <a:latin typeface="Calibri"/>
                <a:ea typeface="Calibri"/>
                <a:cs typeface="Calibri"/>
                <a:sym typeface="Calibri"/>
              </a:rPr>
              <a:t>		</a:t>
            </a:r>
            <a:endParaRPr b="0" i="0" sz="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FF0000"/>
              </a:buClr>
              <a:buSzPts val="1100"/>
              <a:buFont typeface="Calibri"/>
              <a:buNone/>
            </a:pPr>
            <a:r>
              <a:rPr b="1" i="0" lang="en-US" sz="1100" u="none">
                <a:solidFill>
                  <a:srgbClr val="FF0000"/>
                </a:solidFill>
                <a:latin typeface="Calibri"/>
                <a:ea typeface="Calibri"/>
                <a:cs typeface="Calibri"/>
                <a:sym typeface="Calibri"/>
              </a:rPr>
              <a:t>NOTE:	Additional trainings may be conducted on clients</a:t>
            </a:r>
            <a:r>
              <a:rPr b="1" i="0" lang="en-US" sz="1100" u="none">
                <a:solidFill>
                  <a:srgbClr val="FF0000"/>
                </a:solidFill>
                <a:latin typeface="Arial"/>
                <a:ea typeface="Arial"/>
                <a:cs typeface="Arial"/>
                <a:sym typeface="Arial"/>
              </a:rPr>
              <a:t>’</a:t>
            </a:r>
            <a:r>
              <a:rPr b="1" i="0" lang="en-US" sz="1100" u="none">
                <a:solidFill>
                  <a:srgbClr val="FF0000"/>
                </a:solidFill>
                <a:latin typeface="Calibri"/>
                <a:ea typeface="Calibri"/>
                <a:cs typeface="Calibri"/>
                <a:sym typeface="Calibri"/>
              </a:rPr>
              <a:t> request, needs analysis, employment basis, or other specific requirements.</a:t>
            </a:r>
            <a:endParaRPr b="0" i="0" sz="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400"/>
              <a:buFont typeface="Arial"/>
              <a:buNone/>
            </a:pPr>
            <a:r>
              <a:rPr b="1" i="0" lang="en-US" sz="1400" u="none">
                <a:solidFill>
                  <a:schemeClr val="dk1"/>
                </a:solidFill>
                <a:latin typeface="Arial"/>
                <a:ea typeface="Arial"/>
                <a:cs typeface="Arial"/>
                <a:sym typeface="Arial"/>
              </a:rPr>
              <a:t>Legend:	Green=Completed	Peach= Prospective	Red=Missed</a:t>
            </a:r>
            <a:endParaRPr b="0" i="0" sz="800" u="non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800" u="none">
              <a:solidFill>
                <a:schemeClr val="dk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graphicFrame>
        <p:nvGraphicFramePr>
          <p:cNvPr id="227" name="Google Shape;227;p33"/>
          <p:cNvGraphicFramePr/>
          <p:nvPr/>
        </p:nvGraphicFramePr>
        <p:xfrm>
          <a:off x="182562" y="600075"/>
          <a:ext cx="3000000" cy="3000000"/>
        </p:xfrm>
        <a:graphic>
          <a:graphicData uri="http://schemas.openxmlformats.org/drawingml/2006/table">
            <a:tbl>
              <a:tblPr>
                <a:noFill/>
                <a:tableStyleId>{134E5CA7-DCE9-4835-8DF1-C1A1329524B1}</a:tableStyleId>
              </a:tblPr>
              <a:tblGrid>
                <a:gridCol w="1822450"/>
                <a:gridCol w="1270000"/>
                <a:gridCol w="2024050"/>
                <a:gridCol w="1304925"/>
                <a:gridCol w="1365250"/>
                <a:gridCol w="4040175"/>
              </a:tblGrid>
              <a:tr h="873125">
                <a:tc>
                  <a:txBody>
                    <a:bodyPr/>
                    <a:lstStyle/>
                    <a:p>
                      <a:pPr indent="0" lvl="0" marL="66675" marR="0" rtl="0" algn="l">
                        <a:lnSpc>
                          <a:spcPct val="8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8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8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8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Four- Monthly</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Month/Year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Auditee (Department/Rig)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Audit Type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Team Leader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chemeClr val="dk1"/>
                        </a:buClr>
                        <a:buSzPts val="1600"/>
                        <a:buFont typeface="Libre Baskerville"/>
                        <a:buNone/>
                      </a:pPr>
                      <a:r>
                        <a:t/>
                      </a:r>
                      <a:endParaRPr b="1" i="0" sz="1600" u="none">
                        <a:solidFill>
                          <a:srgbClr val="000000"/>
                        </a:solidFill>
                        <a:latin typeface="Times New Roman"/>
                        <a:ea typeface="Times New Roman"/>
                        <a:cs typeface="Times New Roman"/>
                        <a:sym typeface="Times New Roman"/>
                      </a:endParaRPr>
                    </a:p>
                    <a:p>
                      <a:pPr indent="0" lvl="0" marL="66675" marR="0" rtl="0" algn="l">
                        <a:lnSpc>
                          <a:spcPct val="75000"/>
                        </a:lnSpc>
                        <a:spcBef>
                          <a:spcPts val="0"/>
                        </a:spcBef>
                        <a:spcAft>
                          <a:spcPts val="0"/>
                        </a:spcAft>
                        <a:buClr>
                          <a:srgbClr val="000000"/>
                        </a:buClr>
                        <a:buSzPts val="1600"/>
                        <a:buFont typeface="Times New Roman"/>
                        <a:buNone/>
                      </a:pPr>
                      <a:r>
                        <a:rPr b="1" i="0" lang="en-US" sz="1600" u="none">
                          <a:solidFill>
                            <a:srgbClr val="000000"/>
                          </a:solidFill>
                          <a:latin typeface="Times New Roman"/>
                          <a:ea typeface="Times New Roman"/>
                          <a:cs typeface="Times New Roman"/>
                          <a:sym typeface="Times New Roman"/>
                        </a:rPr>
                        <a:t>Audit Team</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r>
              <a:tr h="1862125">
                <a:tc>
                  <a:txBody>
                    <a:bodyPr/>
                    <a:lstStyle/>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1</a:t>
                      </a:r>
                      <a:r>
                        <a:rPr b="0" baseline="30000" i="0" lang="en-US" sz="1600" u="none">
                          <a:solidFill>
                            <a:schemeClr val="dk1"/>
                          </a:solidFill>
                          <a:latin typeface="Times New Roman"/>
                          <a:ea typeface="Times New Roman"/>
                          <a:cs typeface="Times New Roman"/>
                          <a:sym typeface="Times New Roman"/>
                        </a:rPr>
                        <a:t>st</a:t>
                      </a:r>
                      <a:r>
                        <a:rPr b="0" i="0" lang="en-US" sz="1600" u="none">
                          <a:solidFill>
                            <a:schemeClr val="dk1"/>
                          </a:solidFill>
                          <a:latin typeface="Times New Roman"/>
                          <a:ea typeface="Times New Roman"/>
                          <a:cs typeface="Times New Roman"/>
                          <a:sym typeface="Times New Roman"/>
                        </a:rPr>
                        <a:t> 16 weeks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7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April,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6875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HSEMS</a:t>
                      </a:r>
                      <a:endParaRPr/>
                    </a:p>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(Contractor &amp; Supplier Management, Risk Management, Design &amp; Planning)</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446200">
                <a:tc>
                  <a:txBody>
                    <a:bodyPr/>
                    <a:lstStyle/>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2</a:t>
                      </a:r>
                      <a:r>
                        <a:rPr b="0" baseline="30000" i="0" lang="en-US" sz="1600" u="none">
                          <a:solidFill>
                            <a:schemeClr val="dk1"/>
                          </a:solidFill>
                          <a:latin typeface="Times New Roman"/>
                          <a:ea typeface="Times New Roman"/>
                          <a:cs typeface="Times New Roman"/>
                          <a:sym typeface="Times New Roman"/>
                        </a:rPr>
                        <a:t>nd</a:t>
                      </a:r>
                      <a:r>
                        <a:rPr b="0" i="0" lang="en-US" sz="1600" u="none">
                          <a:solidFill>
                            <a:schemeClr val="dk1"/>
                          </a:solidFill>
                          <a:latin typeface="Times New Roman"/>
                          <a:ea typeface="Times New Roman"/>
                          <a:cs typeface="Times New Roman"/>
                          <a:sym typeface="Times New Roman"/>
                        </a:rPr>
                        <a:t> 16 weeks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100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July,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7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HSEMS</a:t>
                      </a:r>
                      <a:endParaRPr/>
                    </a:p>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(Implementation &amp; Monitoring, Assessment &amp;</a:t>
                      </a:r>
                      <a:endParaRPr/>
                    </a:p>
                    <a:p>
                      <a:pPr indent="0" lvl="0" marL="66675" marR="0" rtl="0" algn="l">
                        <a:lnSpc>
                          <a:spcPct val="6875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Continuous Improvement)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100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655750">
                <a:tc>
                  <a:txBody>
                    <a:bodyPr/>
                    <a:lstStyle/>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3</a:t>
                      </a:r>
                      <a:r>
                        <a:rPr b="0" baseline="30000" i="0" lang="en-US" sz="1600" u="none">
                          <a:solidFill>
                            <a:schemeClr val="dk1"/>
                          </a:solidFill>
                          <a:latin typeface="Times New Roman"/>
                          <a:ea typeface="Times New Roman"/>
                          <a:cs typeface="Times New Roman"/>
                          <a:sym typeface="Times New Roman"/>
                        </a:rPr>
                        <a:t>rd</a:t>
                      </a:r>
                      <a:r>
                        <a:rPr b="0" i="0" lang="en-US" sz="1600" u="none">
                          <a:solidFill>
                            <a:schemeClr val="dk1"/>
                          </a:solidFill>
                          <a:latin typeface="Times New Roman"/>
                          <a:ea typeface="Times New Roman"/>
                          <a:cs typeface="Times New Roman"/>
                          <a:sym typeface="Times New Roman"/>
                        </a:rPr>
                        <a:t> 16 weeks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November,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100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All departments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6675" marR="0" rtl="0" algn="l">
                        <a:lnSpc>
                          <a:spcPct val="6875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HSEMS</a:t>
                      </a:r>
                      <a:endParaRPr/>
                    </a:p>
                    <a:p>
                      <a:pPr indent="0" lvl="0" marL="66675" marR="0" rtl="0" algn="l">
                        <a:lnSpc>
                          <a:spcPct val="85000"/>
                        </a:lnSpc>
                        <a:spcBef>
                          <a:spcPts val="0"/>
                        </a:spcBef>
                        <a:spcAft>
                          <a:spcPts val="0"/>
                        </a:spcAft>
                        <a:buClr>
                          <a:schemeClr val="dk1"/>
                        </a:buClr>
                        <a:buSzPts val="1600"/>
                        <a:buFont typeface="Times New Roman"/>
                        <a:buNone/>
                      </a:pPr>
                      <a:r>
                        <a:rPr b="0" i="0" lang="en-US" sz="1600" u="none">
                          <a:solidFill>
                            <a:schemeClr val="dk1"/>
                          </a:solidFill>
                          <a:latin typeface="Times New Roman"/>
                          <a:ea typeface="Times New Roman"/>
                          <a:cs typeface="Times New Roman"/>
                          <a:sym typeface="Times New Roman"/>
                        </a:rPr>
                        <a:t>(Commitment &amp; Leadership, Policies &amp; Objectives, Organization &amp; Resources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28" name="Google Shape;228;p33"/>
          <p:cNvSpPr txBox="1"/>
          <p:nvPr/>
        </p:nvSpPr>
        <p:spPr>
          <a:xfrm>
            <a:off x="1412875" y="100012"/>
            <a:ext cx="13079412" cy="500062"/>
          </a:xfrm>
          <a:prstGeom prst="rect">
            <a:avLst/>
          </a:prstGeom>
          <a:noFill/>
          <a:ln>
            <a:noFill/>
          </a:ln>
        </p:spPr>
        <p:txBody>
          <a:bodyPr anchorCtr="0" anchor="ctr" bIns="45700" lIns="69825" spcFirstLastPara="1" rIns="91425" wrap="square" tIns="174550">
            <a:spAutoFit/>
          </a:bodyPr>
          <a:lstStyle/>
          <a:p>
            <a:pPr indent="0" lvl="0" marL="0" marR="0" rtl="0" algn="l">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        APPENDIX 6b:	HSE INTERNAL AUDIT PROGRAM FOR THE YEAR 2025</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graphicFrame>
        <p:nvGraphicFramePr>
          <p:cNvPr id="233" name="Google Shape;233;p34"/>
          <p:cNvGraphicFramePr/>
          <p:nvPr/>
        </p:nvGraphicFramePr>
        <p:xfrm>
          <a:off x="347662" y="631825"/>
          <a:ext cx="3000000" cy="3000000"/>
        </p:xfrm>
        <a:graphic>
          <a:graphicData uri="http://schemas.openxmlformats.org/drawingml/2006/table">
            <a:tbl>
              <a:tblPr>
                <a:noFill/>
                <a:tableStyleId>{134E5CA7-DCE9-4835-8DF1-C1A1329524B1}</a:tableStyleId>
              </a:tblPr>
              <a:tblGrid>
                <a:gridCol w="2190750"/>
                <a:gridCol w="2630475"/>
                <a:gridCol w="2600325"/>
                <a:gridCol w="1839900"/>
                <a:gridCol w="2347900"/>
              </a:tblGrid>
              <a:tr h="293675">
                <a:tc rowSpan="2">
                  <a:txBody>
                    <a:bodyPr/>
                    <a:lstStyle/>
                    <a:p>
                      <a:pPr indent="0" lvl="0" marL="66675" marR="0" rtl="0" algn="l">
                        <a:lnSpc>
                          <a:spcPct val="100000"/>
                        </a:lnSpc>
                        <a:spcBef>
                          <a:spcPts val="0"/>
                        </a:spcBef>
                        <a:spcAft>
                          <a:spcPts val="0"/>
                        </a:spcAft>
                        <a:buClr>
                          <a:schemeClr val="dk1"/>
                        </a:buClr>
                        <a:buSzPts val="1800"/>
                        <a:buFont typeface="Libre Baskerville"/>
                        <a:buNone/>
                      </a:pPr>
                      <a:r>
                        <a:t/>
                      </a:r>
                      <a:endParaRPr b="1" i="0" sz="1800" u="none">
                        <a:solidFill>
                          <a:srgbClr val="000000"/>
                        </a:solidFill>
                        <a:latin typeface="Calibri"/>
                        <a:ea typeface="Calibri"/>
                        <a:cs typeface="Calibri"/>
                        <a:sym typeface="Calibri"/>
                      </a:endParaRPr>
                    </a:p>
                    <a:p>
                      <a:pPr indent="0" lvl="0" marL="66675" marR="0" rtl="0" algn="l">
                        <a:lnSpc>
                          <a:spcPct val="100000"/>
                        </a:lnSpc>
                        <a:spcBef>
                          <a:spcPts val="1200"/>
                        </a:spcBef>
                        <a:spcAft>
                          <a:spcPts val="0"/>
                        </a:spcAft>
                        <a:buClr>
                          <a:srgbClr val="000000"/>
                        </a:buClr>
                        <a:buSzPts val="1800"/>
                        <a:buFont typeface="Calibri"/>
                        <a:buNone/>
                      </a:pPr>
                      <a:r>
                        <a:rPr b="1" i="0" lang="en-US" sz="1800" u="none">
                          <a:solidFill>
                            <a:srgbClr val="000000"/>
                          </a:solidFill>
                          <a:latin typeface="Calibri"/>
                          <a:ea typeface="Calibri"/>
                          <a:cs typeface="Calibri"/>
                          <a:sym typeface="Calibri"/>
                        </a:rPr>
                        <a:t>MONTH</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rowSpan="2">
                  <a:txBody>
                    <a:bodyPr/>
                    <a:lstStyle/>
                    <a:p>
                      <a:pPr indent="0" lvl="0" marL="68262" marR="0" rtl="0" algn="l">
                        <a:lnSpc>
                          <a:spcPct val="100000"/>
                        </a:lnSpc>
                        <a:spcBef>
                          <a:spcPts val="0"/>
                        </a:spcBef>
                        <a:spcAft>
                          <a:spcPts val="0"/>
                        </a:spcAft>
                        <a:buClr>
                          <a:schemeClr val="dk1"/>
                        </a:buClr>
                        <a:buSzPts val="1800"/>
                        <a:buFont typeface="Libre Baskerville"/>
                        <a:buNone/>
                      </a:pPr>
                      <a:r>
                        <a:t/>
                      </a:r>
                      <a:endParaRPr b="1" i="0" sz="1800" u="none">
                        <a:solidFill>
                          <a:srgbClr val="000000"/>
                        </a:solidFill>
                        <a:latin typeface="Calibri"/>
                        <a:ea typeface="Calibri"/>
                        <a:cs typeface="Calibri"/>
                        <a:sym typeface="Calibri"/>
                      </a:endParaRPr>
                    </a:p>
                    <a:p>
                      <a:pPr indent="0" lvl="0" marL="68262" marR="0" rtl="0" algn="l">
                        <a:lnSpc>
                          <a:spcPct val="100000"/>
                        </a:lnSpc>
                        <a:spcBef>
                          <a:spcPts val="1200"/>
                        </a:spcBef>
                        <a:spcAft>
                          <a:spcPts val="0"/>
                        </a:spcAft>
                        <a:buClr>
                          <a:srgbClr val="000000"/>
                        </a:buClr>
                        <a:buSzPts val="1800"/>
                        <a:buFont typeface="Calibri"/>
                        <a:buNone/>
                      </a:pPr>
                      <a:r>
                        <a:rPr b="1" i="0" lang="en-US" sz="1800" u="none">
                          <a:solidFill>
                            <a:srgbClr val="000000"/>
                          </a:solidFill>
                          <a:latin typeface="Calibri"/>
                          <a:ea typeface="Calibri"/>
                          <a:cs typeface="Calibri"/>
                          <a:sym typeface="Calibri"/>
                        </a:rPr>
                        <a:t>CONTRACTOR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rowSpan="2">
                  <a:txBody>
                    <a:bodyPr/>
                    <a:lstStyle/>
                    <a:p>
                      <a:pPr indent="0" lvl="0" marL="0" marR="0" rtl="0" algn="l">
                        <a:lnSpc>
                          <a:spcPct val="100000"/>
                        </a:lnSpc>
                        <a:spcBef>
                          <a:spcPts val="0"/>
                        </a:spcBef>
                        <a:spcAft>
                          <a:spcPts val="0"/>
                        </a:spcAft>
                        <a:buClr>
                          <a:schemeClr val="dk1"/>
                        </a:buClr>
                        <a:buSzPts val="1800"/>
                        <a:buFont typeface="Calibri"/>
                        <a:buNone/>
                      </a:pPr>
                      <a:r>
                        <a:rPr b="1" i="0" lang="en-US" sz="1800" u="none">
                          <a:solidFill>
                            <a:schemeClr val="dk1"/>
                          </a:solidFill>
                          <a:latin typeface="Calibri"/>
                          <a:ea typeface="Calibri"/>
                          <a:cs typeface="Calibri"/>
                          <a:sym typeface="Calibri"/>
                        </a:rPr>
                        <a:t> </a:t>
                      </a:r>
                      <a:endParaRPr b="0" i="0" sz="1800" u="none">
                        <a:solidFill>
                          <a:schemeClr val="dk1"/>
                        </a:solidFill>
                        <a:latin typeface="Times New Roman"/>
                        <a:ea typeface="Times New Roman"/>
                        <a:cs typeface="Times New Roman"/>
                        <a:sym typeface="Times New Roman"/>
                      </a:endParaRPr>
                    </a:p>
                    <a:p>
                      <a:pPr indent="0" lvl="0" marL="0" marR="0" rtl="0" algn="l">
                        <a:lnSpc>
                          <a:spcPct val="100000"/>
                        </a:lnSpc>
                        <a:spcBef>
                          <a:spcPts val="100"/>
                        </a:spcBef>
                        <a:spcAft>
                          <a:spcPts val="0"/>
                        </a:spcAft>
                        <a:buClr>
                          <a:schemeClr val="dk1"/>
                        </a:buClr>
                        <a:buSzPts val="1800"/>
                        <a:buFont typeface="Calibri"/>
                        <a:buNone/>
                      </a:pPr>
                      <a:r>
                        <a:rPr b="1" i="0" lang="en-US" sz="1800" u="none">
                          <a:solidFill>
                            <a:schemeClr val="dk1"/>
                          </a:solidFill>
                          <a:latin typeface="Calibri"/>
                          <a:ea typeface="Calibri"/>
                          <a:cs typeface="Calibri"/>
                          <a:sym typeface="Calibri"/>
                        </a:rPr>
                        <a:t> </a:t>
                      </a:r>
                      <a:r>
                        <a:rPr b="1" i="0" lang="en-US" sz="1800" u="none">
                          <a:solidFill>
                            <a:srgbClr val="000000"/>
                          </a:solidFill>
                          <a:latin typeface="Calibri"/>
                          <a:ea typeface="Calibri"/>
                          <a:cs typeface="Calibri"/>
                          <a:sym typeface="Calibri"/>
                        </a:rPr>
                        <a:t>Audit Type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gridSpan="2">
                  <a:txBody>
                    <a:bodyPr/>
                    <a:lstStyle/>
                    <a:p>
                      <a:pPr indent="0" lvl="0" marL="68262" marR="0" rtl="0" algn="l">
                        <a:lnSpc>
                          <a:spcPct val="100000"/>
                        </a:lnSpc>
                        <a:spcBef>
                          <a:spcPts val="0"/>
                        </a:spcBef>
                        <a:spcAft>
                          <a:spcPts val="0"/>
                        </a:spcAft>
                        <a:buClr>
                          <a:srgbClr val="000000"/>
                        </a:buClr>
                        <a:buSzPts val="900"/>
                        <a:buFont typeface="Calibri"/>
                        <a:buNone/>
                      </a:pPr>
                      <a:r>
                        <a:rPr b="1" i="0" lang="en-US" sz="900" u="none">
                          <a:solidFill>
                            <a:srgbClr val="000000"/>
                          </a:solidFill>
                          <a:latin typeface="Calibri"/>
                          <a:ea typeface="Calibri"/>
                          <a:cs typeface="Calibri"/>
                          <a:sym typeface="Calibri"/>
                        </a:rPr>
                        <a:t>AUDIT TEAM</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hMerge="1"/>
              </a:tr>
              <a:tr h="522275">
                <a:tc vMerge="1"/>
                <a:tc vMerge="1"/>
                <a:tc vMerge="1"/>
                <a:tc>
                  <a:txBody>
                    <a:bodyPr/>
                    <a:lstStyle/>
                    <a:p>
                      <a:pPr indent="0" lvl="0" marL="68262" marR="0" rtl="0" algn="l">
                        <a:lnSpc>
                          <a:spcPct val="100000"/>
                        </a:lnSpc>
                        <a:spcBef>
                          <a:spcPts val="0"/>
                        </a:spcBef>
                        <a:spcAft>
                          <a:spcPts val="0"/>
                        </a:spcAft>
                        <a:buClr>
                          <a:srgbClr val="000000"/>
                        </a:buClr>
                        <a:buSzPts val="1800"/>
                        <a:buFont typeface="Calibri"/>
                        <a:buNone/>
                      </a:pPr>
                      <a:r>
                        <a:rPr b="1" i="0" lang="en-US" sz="1800" u="none">
                          <a:solidFill>
                            <a:srgbClr val="000000"/>
                          </a:solidFill>
                          <a:latin typeface="Calibri"/>
                          <a:ea typeface="Calibri"/>
                          <a:cs typeface="Calibri"/>
                          <a:sym typeface="Calibri"/>
                        </a:rPr>
                        <a:t>Team Lead</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8262" marR="0" rtl="0" algn="l">
                        <a:lnSpc>
                          <a:spcPct val="100000"/>
                        </a:lnSpc>
                        <a:spcBef>
                          <a:spcPts val="0"/>
                        </a:spcBef>
                        <a:spcAft>
                          <a:spcPts val="0"/>
                        </a:spcAft>
                        <a:buClr>
                          <a:srgbClr val="000000"/>
                        </a:buClr>
                        <a:buSzPts val="1800"/>
                        <a:buFont typeface="Calibri"/>
                        <a:buNone/>
                      </a:pPr>
                      <a:r>
                        <a:rPr b="1" i="0" lang="en-US" sz="1800" u="none">
                          <a:solidFill>
                            <a:srgbClr val="000000"/>
                          </a:solidFill>
                          <a:latin typeface="Calibri"/>
                          <a:ea typeface="Calibri"/>
                          <a:cs typeface="Calibri"/>
                          <a:sym typeface="Calibri"/>
                        </a:rPr>
                        <a:t>AUDIT TEAM MEMBERS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r>
              <a:tr h="1646225">
                <a:tc>
                  <a:txBody>
                    <a:bodyPr/>
                    <a:lstStyle/>
                    <a:p>
                      <a:pPr indent="0" lvl="0" marL="66675"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6675"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April 15,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Energy ray Integrated Services/Field Test Control Ltd.</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0" marR="0" rtl="0" algn="l">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Inspection</a:t>
                      </a:r>
                      <a:endParaRPr/>
                    </a:p>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Irenus Emeruem</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Uche Uduhiri, Chijioke Uchendu, Aladekoba Deji, Okey Egbuta, Judith Abeze, Micheal Ihuoma</a:t>
                      </a:r>
                      <a:endParaRPr/>
                    </a:p>
                    <a:p>
                      <a:pPr indent="0" lvl="0" marL="0" marR="0" rtl="0" algn="l">
                        <a:spcBef>
                          <a:spcPts val="0"/>
                        </a:spcBef>
                        <a:spcAft>
                          <a:spcPts val="0"/>
                        </a:spcAft>
                        <a:buNone/>
                      </a:pPr>
                      <a:r>
                        <a:t/>
                      </a:r>
                      <a:endParaRPr b="0" i="0" sz="1800" u="none">
                        <a:solidFill>
                          <a:schemeClr val="dk1"/>
                        </a:solidFill>
                        <a:latin typeface="Times New Roman"/>
                        <a:ea typeface="Times New Roman"/>
                        <a:cs typeface="Times New Roman"/>
                        <a:sym typeface="Times New Roman"/>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20775">
                <a:tc>
                  <a:txBody>
                    <a:bodyPr/>
                    <a:lstStyle/>
                    <a:p>
                      <a:pPr indent="0" lvl="0" marL="66675"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6675"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June 20,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Goldworld Resources </a:t>
                      </a:r>
                      <a:endParaRPr/>
                    </a:p>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Road Transport / Journey Management</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Emmanuel Obidiozor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Manafa Stephen, Kalu Ukpai, Winifred Ofoma, Gbenga Bamiduro</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95375">
                <a:tc>
                  <a:txBody>
                    <a:bodyPr/>
                    <a:lstStyle/>
                    <a:p>
                      <a:pPr indent="0" lvl="0" marL="66675"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6675"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August 19,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SOWSCO Nig LTD.</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Inspection/Material</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Ken Oga-Eluwa</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Henry Ayanruoh, Dandy Ilione Uche Uduhiri, Sunny Timeh, Winifred Ofoma, Micheal Ihuoma</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130300">
                <a:tc>
                  <a:txBody>
                    <a:bodyPr/>
                    <a:lstStyle/>
                    <a:p>
                      <a:pPr indent="0" lvl="0" marL="66675"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6675"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October 21, 2025</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Ponyx Hospital/Cova care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72222"/>
                        </a:lnSpc>
                        <a:spcBef>
                          <a:spcPts val="0"/>
                        </a:spcBef>
                        <a:spcAft>
                          <a:spcPts val="0"/>
                        </a:spcAft>
                        <a:buClr>
                          <a:schemeClr val="dk1"/>
                        </a:buClr>
                        <a:buSzPts val="1800"/>
                        <a:buFont typeface="Libre Baskerville"/>
                        <a:buNone/>
                      </a:pPr>
                      <a:r>
                        <a:t/>
                      </a:r>
                      <a:endParaRPr b="0" i="0" sz="1800" u="none">
                        <a:solidFill>
                          <a:schemeClr val="dk1"/>
                        </a:solidFill>
                        <a:latin typeface="Times New Roman"/>
                        <a:ea typeface="Times New Roman"/>
                        <a:cs typeface="Times New Roman"/>
                        <a:sym typeface="Times New Roman"/>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Medical Services</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Jude Udehbhulu</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68262"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Ken Oga-Eluwa, Tony Oputa, Tona Kadiri</a:t>
                      </a:r>
                      <a:endParaRPr/>
                    </a:p>
                    <a:p>
                      <a:pPr indent="0" lvl="0" marL="68262" marR="0" rtl="0" algn="l">
                        <a:lnSpc>
                          <a:spcPct val="72222"/>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Chukwudi Udeh.</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234" name="Google Shape;234;p34"/>
          <p:cNvSpPr txBox="1"/>
          <p:nvPr/>
        </p:nvSpPr>
        <p:spPr>
          <a:xfrm>
            <a:off x="3843337" y="261937"/>
            <a:ext cx="6097587"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Calibri"/>
              <a:buNone/>
            </a:pPr>
            <a:r>
              <a:rPr b="1" i="0" lang="en-US" sz="1800" u="none">
                <a:solidFill>
                  <a:schemeClr val="dk1"/>
                </a:solidFill>
                <a:latin typeface="Calibri"/>
                <a:ea typeface="Calibri"/>
                <a:cs typeface="Calibri"/>
                <a:sym typeface="Calibri"/>
              </a:rPr>
              <a:t>TABLE 7:	2025 EXTERNAL QHSE AUDIT PROGRAM</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graphicFrame>
        <p:nvGraphicFramePr>
          <p:cNvPr id="239" name="Google Shape;239;p35"/>
          <p:cNvGraphicFramePr/>
          <p:nvPr/>
        </p:nvGraphicFramePr>
        <p:xfrm>
          <a:off x="290512" y="647700"/>
          <a:ext cx="3000000" cy="3000000"/>
        </p:xfrm>
        <a:graphic>
          <a:graphicData uri="http://schemas.openxmlformats.org/drawingml/2006/table">
            <a:tbl>
              <a:tblPr>
                <a:noFill/>
                <a:tableStyleId>{134E5CA7-DCE9-4835-8DF1-C1A1329524B1}</a:tableStyleId>
              </a:tblPr>
              <a:tblGrid>
                <a:gridCol w="2349500"/>
                <a:gridCol w="2346325"/>
                <a:gridCol w="2346325"/>
                <a:gridCol w="2205025"/>
                <a:gridCol w="2203450"/>
              </a:tblGrid>
              <a:tr h="336550">
                <a:tc rowSpan="2">
                  <a:txBody>
                    <a:bodyPr/>
                    <a:lstStyle/>
                    <a:p>
                      <a:pPr indent="0" lvl="0" marL="0" marR="0" rtl="0" algn="l">
                        <a:lnSpc>
                          <a:spcPct val="100000"/>
                        </a:lnSpc>
                        <a:spcBef>
                          <a:spcPts val="0"/>
                        </a:spcBef>
                        <a:spcAft>
                          <a:spcPts val="0"/>
                        </a:spcAft>
                        <a:buClr>
                          <a:schemeClr val="dk1"/>
                        </a:buClr>
                        <a:buSzPts val="1800"/>
                        <a:buFont typeface="Times New Roman"/>
                        <a:buNone/>
                      </a:pPr>
                      <a:r>
                        <a:rPr b="0" i="0" lang="en-US" sz="1800" u="none">
                          <a:solidFill>
                            <a:schemeClr val="dk1"/>
                          </a:solidFill>
                          <a:latin typeface="Times New Roman"/>
                          <a:ea typeface="Times New Roman"/>
                          <a:cs typeface="Times New Roman"/>
                          <a:sym typeface="Times New Roman"/>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0" i="0" sz="1600" u="none">
                        <a:solidFill>
                          <a:srgbClr val="000000"/>
                        </a:solidFill>
                        <a:latin typeface="Arial"/>
                        <a:ea typeface="Arial"/>
                        <a:cs typeface="Arial"/>
                        <a:sym typeface="Arial"/>
                      </a:endParaRPr>
                    </a:p>
                    <a:p>
                      <a:pPr indent="0" lvl="0" marL="66675" marR="0" rtl="0" algn="l">
                        <a:lnSpc>
                          <a:spcPct val="75000"/>
                        </a:lnSpc>
                        <a:spcBef>
                          <a:spcPts val="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QUARTER - 1</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0" i="0" sz="1600" u="none">
                        <a:solidFill>
                          <a:srgbClr val="000000"/>
                        </a:solidFill>
                        <a:latin typeface="Arial"/>
                        <a:ea typeface="Arial"/>
                        <a:cs typeface="Arial"/>
                        <a:sym typeface="Arial"/>
                      </a:endParaRPr>
                    </a:p>
                    <a:p>
                      <a:pPr indent="0" lvl="0" marL="66675" marR="0" rtl="0" algn="l">
                        <a:lnSpc>
                          <a:spcPct val="75000"/>
                        </a:lnSpc>
                        <a:spcBef>
                          <a:spcPts val="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QUARTER - 2</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66675" marR="0" rtl="0" algn="l">
                        <a:lnSpc>
                          <a:spcPct val="75000"/>
                        </a:lnSpc>
                        <a:spcBef>
                          <a:spcPts val="0"/>
                        </a:spcBef>
                        <a:spcAft>
                          <a:spcPts val="0"/>
                        </a:spcAft>
                        <a:buClr>
                          <a:schemeClr val="dk1"/>
                        </a:buClr>
                        <a:buSzPts val="1600"/>
                        <a:buFont typeface="Libre Baskerville"/>
                        <a:buNone/>
                      </a:pPr>
                      <a:r>
                        <a:t/>
                      </a:r>
                      <a:endParaRPr b="0" i="0" sz="1600" u="none">
                        <a:solidFill>
                          <a:srgbClr val="000000"/>
                        </a:solidFill>
                        <a:latin typeface="Arial"/>
                        <a:ea typeface="Arial"/>
                        <a:cs typeface="Arial"/>
                        <a:sym typeface="Arial"/>
                      </a:endParaRPr>
                    </a:p>
                    <a:p>
                      <a:pPr indent="0" lvl="0" marL="66675" marR="0" rtl="0" algn="l">
                        <a:lnSpc>
                          <a:spcPct val="75000"/>
                        </a:lnSpc>
                        <a:spcBef>
                          <a:spcPts val="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QUARTER - 3</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c>
                  <a:txBody>
                    <a:bodyPr/>
                    <a:lstStyle/>
                    <a:p>
                      <a:pPr indent="0" lvl="0" marL="68262" marR="0" rtl="0" algn="l">
                        <a:lnSpc>
                          <a:spcPct val="75000"/>
                        </a:lnSpc>
                        <a:spcBef>
                          <a:spcPts val="0"/>
                        </a:spcBef>
                        <a:spcAft>
                          <a:spcPts val="0"/>
                        </a:spcAft>
                        <a:buClr>
                          <a:schemeClr val="dk1"/>
                        </a:buClr>
                        <a:buSzPts val="1600"/>
                        <a:buFont typeface="Libre Baskerville"/>
                        <a:buNone/>
                      </a:pPr>
                      <a:r>
                        <a:t/>
                      </a:r>
                      <a:endParaRPr b="0" i="0" sz="1600" u="none">
                        <a:solidFill>
                          <a:srgbClr val="000000"/>
                        </a:solidFill>
                        <a:latin typeface="Arial"/>
                        <a:ea typeface="Arial"/>
                        <a:cs typeface="Arial"/>
                        <a:sym typeface="Arial"/>
                      </a:endParaRPr>
                    </a:p>
                    <a:p>
                      <a:pPr indent="0" lvl="0" marL="68262" marR="0" rtl="0" algn="l">
                        <a:lnSpc>
                          <a:spcPct val="75000"/>
                        </a:lnSpc>
                        <a:spcBef>
                          <a:spcPts val="0"/>
                        </a:spcBef>
                        <a:spcAft>
                          <a:spcPts val="0"/>
                        </a:spcAft>
                        <a:buClr>
                          <a:srgbClr val="000000"/>
                        </a:buClr>
                        <a:buSzPts val="1600"/>
                        <a:buFont typeface="Arial"/>
                        <a:buNone/>
                      </a:pPr>
                      <a:r>
                        <a:rPr b="0" i="0" lang="en-US" sz="1600" u="none">
                          <a:solidFill>
                            <a:srgbClr val="000000"/>
                          </a:solidFill>
                          <a:latin typeface="Arial"/>
                          <a:ea typeface="Arial"/>
                          <a:cs typeface="Arial"/>
                          <a:sym typeface="Arial"/>
                        </a:rPr>
                        <a:t>QUARTER - 4</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0000"/>
                    </a:solidFill>
                  </a:tcPr>
                </a:tc>
              </a:tr>
              <a:tr h="341300">
                <a:tc vMerge="1"/>
                <a:tc>
                  <a:txBody>
                    <a:bodyPr/>
                    <a:lstStyle/>
                    <a:p>
                      <a:pPr indent="0" lvl="0" marL="66675" marR="0" rtl="0" algn="l">
                        <a:lnSpc>
                          <a:spcPct val="66666"/>
                        </a:lnSpc>
                        <a:spcBef>
                          <a:spcPts val="0"/>
                        </a:spcBef>
                        <a:spcAft>
                          <a:spcPts val="0"/>
                        </a:spcAft>
                        <a:buClr>
                          <a:schemeClr val="dk1"/>
                        </a:buClr>
                        <a:buSzPts val="1800"/>
                        <a:buFont typeface="Libre Baskerville"/>
                        <a:buNone/>
                      </a:pPr>
                      <a:r>
                        <a:t/>
                      </a:r>
                      <a:endParaRPr b="0" i="0" sz="1800" u="none">
                        <a:solidFill>
                          <a:srgbClr val="000000"/>
                        </a:solidFill>
                        <a:latin typeface="Arial"/>
                        <a:ea typeface="Arial"/>
                        <a:cs typeface="Arial"/>
                        <a:sym typeface="Arial"/>
                      </a:endParaRPr>
                    </a:p>
                    <a:p>
                      <a:pPr indent="0" lvl="0" marL="66675" marR="0" rtl="0" algn="l">
                        <a:lnSpc>
                          <a:spcPct val="66666"/>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January - March</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66666"/>
                        </a:lnSpc>
                        <a:spcBef>
                          <a:spcPts val="0"/>
                        </a:spcBef>
                        <a:spcAft>
                          <a:spcPts val="0"/>
                        </a:spcAft>
                        <a:buClr>
                          <a:schemeClr val="dk1"/>
                        </a:buClr>
                        <a:buSzPts val="1800"/>
                        <a:buFont typeface="Libre Baskerville"/>
                        <a:buNone/>
                      </a:pPr>
                      <a:r>
                        <a:t/>
                      </a:r>
                      <a:endParaRPr b="0" i="0" sz="1800" u="none">
                        <a:solidFill>
                          <a:srgbClr val="000000"/>
                        </a:solidFill>
                        <a:latin typeface="Arial"/>
                        <a:ea typeface="Arial"/>
                        <a:cs typeface="Arial"/>
                        <a:sym typeface="Arial"/>
                      </a:endParaRPr>
                    </a:p>
                    <a:p>
                      <a:pPr indent="0" lvl="0" marL="66675" marR="0" rtl="0" algn="l">
                        <a:lnSpc>
                          <a:spcPct val="66666"/>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April - June</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6675" marR="0" rtl="0" algn="l">
                        <a:lnSpc>
                          <a:spcPct val="66666"/>
                        </a:lnSpc>
                        <a:spcBef>
                          <a:spcPts val="0"/>
                        </a:spcBef>
                        <a:spcAft>
                          <a:spcPts val="0"/>
                        </a:spcAft>
                        <a:buClr>
                          <a:schemeClr val="dk1"/>
                        </a:buClr>
                        <a:buSzPts val="1800"/>
                        <a:buFont typeface="Libre Baskerville"/>
                        <a:buNone/>
                      </a:pPr>
                      <a:r>
                        <a:t/>
                      </a:r>
                      <a:endParaRPr b="0" i="0" sz="1800" u="none">
                        <a:solidFill>
                          <a:srgbClr val="000000"/>
                        </a:solidFill>
                        <a:latin typeface="Arial"/>
                        <a:ea typeface="Arial"/>
                        <a:cs typeface="Arial"/>
                        <a:sym typeface="Arial"/>
                      </a:endParaRPr>
                    </a:p>
                    <a:p>
                      <a:pPr indent="0" lvl="0" marL="66675" marR="0" rtl="0" algn="l">
                        <a:lnSpc>
                          <a:spcPct val="66666"/>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July - September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c>
                  <a:txBody>
                    <a:bodyPr/>
                    <a:lstStyle/>
                    <a:p>
                      <a:pPr indent="0" lvl="0" marL="68262" marR="0" rtl="0" algn="l">
                        <a:lnSpc>
                          <a:spcPct val="66666"/>
                        </a:lnSpc>
                        <a:spcBef>
                          <a:spcPts val="0"/>
                        </a:spcBef>
                        <a:spcAft>
                          <a:spcPts val="0"/>
                        </a:spcAft>
                        <a:buClr>
                          <a:schemeClr val="dk1"/>
                        </a:buClr>
                        <a:buSzPts val="1800"/>
                        <a:buFont typeface="Libre Baskerville"/>
                        <a:buNone/>
                      </a:pPr>
                      <a:r>
                        <a:t/>
                      </a:r>
                      <a:endParaRPr b="0" i="0" sz="1800" u="none">
                        <a:solidFill>
                          <a:srgbClr val="000000"/>
                        </a:solidFill>
                        <a:latin typeface="Arial"/>
                        <a:ea typeface="Arial"/>
                        <a:cs typeface="Arial"/>
                        <a:sym typeface="Arial"/>
                      </a:endParaRPr>
                    </a:p>
                    <a:p>
                      <a:pPr indent="0" lvl="0" marL="68262" marR="0" rtl="0" algn="l">
                        <a:lnSpc>
                          <a:spcPct val="66666"/>
                        </a:lnSpc>
                        <a:spcBef>
                          <a:spcPts val="0"/>
                        </a:spcBef>
                        <a:spcAft>
                          <a:spcPts val="0"/>
                        </a:spcAft>
                        <a:buClr>
                          <a:srgbClr val="000000"/>
                        </a:buClr>
                        <a:buSzPts val="1800"/>
                        <a:buFont typeface="Arial"/>
                        <a:buNone/>
                      </a:pPr>
                      <a:r>
                        <a:rPr b="0" i="0" lang="en-US" sz="1800" u="none">
                          <a:solidFill>
                            <a:srgbClr val="000000"/>
                          </a:solidFill>
                          <a:latin typeface="Arial"/>
                          <a:ea typeface="Arial"/>
                          <a:cs typeface="Arial"/>
                          <a:sym typeface="Arial"/>
                        </a:rPr>
                        <a:t>October - December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C000"/>
                    </a:solidFill>
                  </a:tcPr>
                </a:tc>
              </a:tr>
              <a:tr h="231775">
                <a:tc gridSpan="5">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560375">
                <a:tc>
                  <a:txBody>
                    <a:bodyPr/>
                    <a:lstStyle/>
                    <a:p>
                      <a:pPr indent="0" lvl="0" marL="66675" marR="0" rtl="0" algn="l">
                        <a:lnSpc>
                          <a:spcPct val="60000"/>
                        </a:lnSpc>
                        <a:spcBef>
                          <a:spcPts val="0"/>
                        </a:spcBef>
                        <a:spcAft>
                          <a:spcPts val="0"/>
                        </a:spcAft>
                        <a:buClr>
                          <a:schemeClr val="dk1"/>
                        </a:buClr>
                        <a:buSzPts val="2000"/>
                        <a:buFont typeface="Arial"/>
                        <a:buNone/>
                      </a:pPr>
                      <a:r>
                        <a:rPr b="1" i="0" lang="en-US" sz="2000" u="none">
                          <a:solidFill>
                            <a:schemeClr val="dk1"/>
                          </a:solidFill>
                          <a:latin typeface="Arial"/>
                          <a:ea typeface="Arial"/>
                          <a:cs typeface="Arial"/>
                          <a:sym typeface="Arial"/>
                        </a:rPr>
                        <a:t>Management Team</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66675" marR="0" rtl="0" algn="l">
                        <a:lnSpc>
                          <a:spcPct val="60000"/>
                        </a:lnSpc>
                        <a:spcBef>
                          <a:spcPts val="0"/>
                        </a:spcBef>
                        <a:spcAft>
                          <a:spcPts val="0"/>
                        </a:spcAft>
                        <a:buClr>
                          <a:srgbClr val="00AF50"/>
                        </a:buClr>
                        <a:buSzPts val="2000"/>
                        <a:buFont typeface="Arial"/>
                        <a:buNone/>
                      </a:pPr>
                      <a:r>
                        <a:rPr b="1" i="0" lang="en-US" sz="2000" u="sng">
                          <a:solidFill>
                            <a:srgbClr val="00AF50"/>
                          </a:solidFill>
                          <a:latin typeface="Arial"/>
                          <a:ea typeface="Arial"/>
                          <a:cs typeface="Arial"/>
                          <a:sym typeface="Arial"/>
                        </a:rPr>
                        <a:t>Team 1</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66675" marR="0" rtl="0" algn="l">
                        <a:lnSpc>
                          <a:spcPct val="60000"/>
                        </a:lnSpc>
                        <a:spcBef>
                          <a:spcPts val="0"/>
                        </a:spcBef>
                        <a:spcAft>
                          <a:spcPts val="0"/>
                        </a:spcAft>
                        <a:buClr>
                          <a:srgbClr val="00AF50"/>
                        </a:buClr>
                        <a:buSzPts val="2000"/>
                        <a:buFont typeface="Arial"/>
                        <a:buNone/>
                      </a:pPr>
                      <a:r>
                        <a:rPr b="1" i="0" lang="en-US" sz="2000" u="sng">
                          <a:solidFill>
                            <a:srgbClr val="00AF50"/>
                          </a:solidFill>
                          <a:latin typeface="Arial"/>
                          <a:ea typeface="Arial"/>
                          <a:cs typeface="Arial"/>
                          <a:sym typeface="Arial"/>
                        </a:rPr>
                        <a:t>Team 2</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66675" marR="0" rtl="0" algn="l">
                        <a:lnSpc>
                          <a:spcPct val="60000"/>
                        </a:lnSpc>
                        <a:spcBef>
                          <a:spcPts val="0"/>
                        </a:spcBef>
                        <a:spcAft>
                          <a:spcPts val="0"/>
                        </a:spcAft>
                        <a:buClr>
                          <a:srgbClr val="00AF50"/>
                        </a:buClr>
                        <a:buSzPts val="2000"/>
                        <a:buFont typeface="Arial"/>
                        <a:buNone/>
                      </a:pPr>
                      <a:r>
                        <a:rPr b="1" i="0" lang="en-US" sz="2000" u="sng">
                          <a:solidFill>
                            <a:srgbClr val="00AF50"/>
                          </a:solidFill>
                          <a:latin typeface="Arial"/>
                          <a:ea typeface="Arial"/>
                          <a:cs typeface="Arial"/>
                          <a:sym typeface="Arial"/>
                        </a:rPr>
                        <a:t>Team 3</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68262" marR="0" rtl="0" algn="l">
                        <a:lnSpc>
                          <a:spcPct val="60000"/>
                        </a:lnSpc>
                        <a:spcBef>
                          <a:spcPts val="0"/>
                        </a:spcBef>
                        <a:spcAft>
                          <a:spcPts val="0"/>
                        </a:spcAft>
                        <a:buClr>
                          <a:srgbClr val="00AF50"/>
                        </a:buClr>
                        <a:buSzPts val="2000"/>
                        <a:buFont typeface="Arial"/>
                        <a:buNone/>
                      </a:pPr>
                      <a:r>
                        <a:rPr b="1" i="0" lang="en-US" sz="2000" u="sng">
                          <a:solidFill>
                            <a:srgbClr val="00AF50"/>
                          </a:solidFill>
                          <a:latin typeface="Arial"/>
                          <a:ea typeface="Arial"/>
                          <a:cs typeface="Arial"/>
                          <a:sym typeface="Arial"/>
                        </a:rPr>
                        <a:t>Team 4</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r>
              <a:tr h="3794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14589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66675" marR="0" rtl="0" algn="l">
                        <a:lnSpc>
                          <a:spcPct val="6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66675" marR="0" rtl="0" algn="l">
                        <a:lnSpc>
                          <a:spcPct val="6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325425">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66675" marR="0" rtl="0" algn="l">
                        <a:lnSpc>
                          <a:spcPct val="6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66675" marR="0" rtl="0" algn="l">
                        <a:lnSpc>
                          <a:spcPct val="6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l">
                        <a:lnSpc>
                          <a:spcPct val="6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68262" marR="0" rtl="0" algn="l">
                        <a:lnSpc>
                          <a:spcPct val="60000"/>
                        </a:lnSpc>
                        <a:spcBef>
                          <a:spcPts val="0"/>
                        </a:spcBef>
                        <a:spcAft>
                          <a:spcPts val="0"/>
                        </a:spcAft>
                        <a:buClr>
                          <a:schemeClr val="dk1"/>
                        </a:buClr>
                        <a:buSzPts val="2000"/>
                        <a:buFont typeface="Arial"/>
                        <a:buNone/>
                      </a:pPr>
                      <a:r>
                        <a:rPr b="0" i="0" lang="en-US" sz="2000" u="none">
                          <a:solidFill>
                            <a:schemeClr val="dk1"/>
                          </a:solidFill>
                          <a:latin typeface="Arial"/>
                          <a:ea typeface="Arial"/>
                          <a:cs typeface="Arial"/>
                          <a:sym typeface="Arial"/>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r>
              <a:tr h="325425">
                <a:tc gridSpan="5">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MANAGEMENT TOUR</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hMerge="1"/>
                <a:tc hMerge="1"/>
                <a:tc hMerge="1"/>
                <a:tc hMerge="1"/>
              </a:tr>
              <a:tr h="592125">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Management Team</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sng">
                          <a:solidFill>
                            <a:schemeClr val="dk1"/>
                          </a:solidFill>
                          <a:latin typeface="Calibri"/>
                          <a:ea typeface="Calibri"/>
                          <a:cs typeface="Calibri"/>
                          <a:sym typeface="Calibri"/>
                        </a:rPr>
                        <a:t>Team 1</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sng">
                          <a:solidFill>
                            <a:schemeClr val="dk1"/>
                          </a:solidFill>
                          <a:latin typeface="Calibri"/>
                          <a:ea typeface="Calibri"/>
                          <a:cs typeface="Calibri"/>
                          <a:sym typeface="Calibri"/>
                        </a:rPr>
                        <a:t>Team 2</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sng">
                          <a:solidFill>
                            <a:schemeClr val="dk1"/>
                          </a:solidFill>
                          <a:latin typeface="Calibri"/>
                          <a:ea typeface="Calibri"/>
                          <a:cs typeface="Calibri"/>
                          <a:sym typeface="Calibri"/>
                        </a:rPr>
                        <a:t>Team 3</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sng">
                          <a:solidFill>
                            <a:schemeClr val="dk1"/>
                          </a:solidFill>
                          <a:latin typeface="Calibri"/>
                          <a:ea typeface="Calibri"/>
                          <a:cs typeface="Calibri"/>
                          <a:sym typeface="Calibri"/>
                        </a:rPr>
                        <a:t>Team 4</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r>
              <a:tr h="976300">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r h="887400">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60000"/>
                        </a:lnSpc>
                        <a:spcBef>
                          <a:spcPts val="0"/>
                        </a:spcBef>
                        <a:spcAft>
                          <a:spcPts val="0"/>
                        </a:spcAft>
                        <a:buClr>
                          <a:schemeClr val="dk1"/>
                        </a:buClr>
                        <a:buSzPts val="2000"/>
                        <a:buFont typeface="Libre Baskerville"/>
                        <a:buNone/>
                      </a:pPr>
                      <a:r>
                        <a:t/>
                      </a:r>
                      <a:endParaRPr b="0" i="0" sz="20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spcBef>
                          <a:spcPts val="0"/>
                        </a:spcBef>
                        <a:spcAft>
                          <a:spcPts val="0"/>
                        </a:spcAft>
                        <a:buNone/>
                      </a:pPr>
                      <a:r>
                        <a:t/>
                      </a:r>
                      <a:endParaRPr sz="1800">
                        <a:solidFill>
                          <a:schemeClr val="dk1"/>
                        </a:solidFill>
                        <a:latin typeface="Libre Baskerville"/>
                        <a:ea typeface="Libre Baskerville"/>
                        <a:cs typeface="Libre Baskerville"/>
                        <a:sym typeface="Libre Baskerville"/>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c>
                  <a:txBody>
                    <a:bodyPr/>
                    <a:lstStyle/>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                    </a:t>
                      </a:r>
                      <a:endParaRPr/>
                    </a:p>
                  </a:txBody>
                  <a:tcPr marT="0" marB="0" marR="0" marL="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tcPr>
                </a:tc>
              </a:tr>
            </a:tbl>
          </a:graphicData>
        </a:graphic>
      </p:graphicFrame>
      <p:sp>
        <p:nvSpPr>
          <p:cNvPr id="240" name="Google Shape;240;p35"/>
          <p:cNvSpPr txBox="1"/>
          <p:nvPr/>
        </p:nvSpPr>
        <p:spPr>
          <a:xfrm>
            <a:off x="1277937" y="-100012"/>
            <a:ext cx="8723312" cy="101441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al"/>
              <a:buNone/>
            </a:pPr>
            <a:r>
              <a:t/>
            </a:r>
            <a:endParaRPr b="1" i="0" sz="2000" u="non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1" i="0" lang="en-US" sz="2000" u="none">
                <a:solidFill>
                  <a:schemeClr val="dk1"/>
                </a:solidFill>
                <a:latin typeface="Calibri"/>
                <a:ea typeface="Calibri"/>
                <a:cs typeface="Calibri"/>
                <a:sym typeface="Calibri"/>
              </a:rPr>
              <a:t>TABLE 8:                            MANAGEMENT FIELD ENGAGEMENT FOR THE YEAR 2025</a:t>
            </a:r>
            <a:endParaRPr b="0" i="0" sz="2000" u="none">
              <a:solidFill>
                <a:schemeClr val="dk1"/>
              </a:solidFill>
              <a:latin typeface="Arial"/>
              <a:ea typeface="Arial"/>
              <a:cs typeface="Arial"/>
              <a:sym typeface="Arial"/>
            </a:endParaRPr>
          </a:p>
          <a:p>
            <a:pPr indent="0" lvl="0" marL="0" marR="0" rtl="0" algn="l">
              <a:lnSpc>
                <a:spcPct val="100000"/>
              </a:lnSpc>
              <a:spcBef>
                <a:spcPts val="0"/>
              </a:spcBef>
              <a:spcAft>
                <a:spcPts val="0"/>
              </a:spcAft>
              <a:buNone/>
            </a:pPr>
            <a:r>
              <a:t/>
            </a:r>
            <a:endParaRPr b="0" i="0" sz="2000" u="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8"/>
          <p:cNvSpPr txBox="1"/>
          <p:nvPr>
            <p:ph type="title"/>
          </p:nvPr>
        </p:nvSpPr>
        <p:spPr>
          <a:xfrm>
            <a:off x="914400" y="477837"/>
            <a:ext cx="10363200" cy="966787"/>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2"/>
              </a:buClr>
              <a:buSzPts val="4000"/>
              <a:buFont typeface="Libre Franklin"/>
              <a:buNone/>
            </a:pPr>
            <a:r>
              <a:rPr b="1" i="0" lang="en-US" sz="4000" u="none">
                <a:solidFill>
                  <a:schemeClr val="dk2"/>
                </a:solidFill>
                <a:latin typeface="Libre Franklin"/>
                <a:ea typeface="Libre Franklin"/>
                <a:cs typeface="Libre Franklin"/>
                <a:sym typeface="Libre Franklin"/>
              </a:rPr>
              <a:t>INTRODUCTION</a:t>
            </a:r>
            <a:br>
              <a:rPr b="1" i="0" lang="en-US" sz="4000" u="none">
                <a:solidFill>
                  <a:schemeClr val="dk2"/>
                </a:solidFill>
                <a:latin typeface="Libre Franklin"/>
                <a:ea typeface="Libre Franklin"/>
                <a:cs typeface="Libre Franklin"/>
                <a:sym typeface="Libre Franklin"/>
              </a:rPr>
            </a:br>
            <a:endParaRPr/>
          </a:p>
        </p:txBody>
      </p:sp>
      <p:sp>
        <p:nvSpPr>
          <p:cNvPr id="141" name="Google Shape;141;p18"/>
          <p:cNvSpPr txBox="1"/>
          <p:nvPr>
            <p:ph idx="1" type="body"/>
          </p:nvPr>
        </p:nvSpPr>
        <p:spPr>
          <a:xfrm>
            <a:off x="844550" y="962025"/>
            <a:ext cx="10690225" cy="541813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This review evaluates SWDA Group’s HSE performance in 2025 against established objectives, legal requirements, and industry best practices. It provides management with a basis for assessing the effectiveness of implemented HSE programs and supports continual improvement.</a:t>
            </a:r>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The review also ensures that health and safety risks are adequately controlled, identifies performance gaps, promotes compliance with regulatory and contractual obligations, and reinforces a strong safety culture across the organization. </a:t>
            </a:r>
            <a:endParaRPr/>
          </a:p>
          <a:p>
            <a:pPr indent="0" lvl="0" marL="0" marR="0" rtl="0" algn="just">
              <a:lnSpc>
                <a:spcPct val="100000"/>
              </a:lnSpc>
              <a:spcBef>
                <a:spcPts val="500"/>
              </a:spcBef>
              <a:spcAft>
                <a:spcPts val="0"/>
              </a:spcAft>
              <a:buClr>
                <a:schemeClr val="accent1"/>
              </a:buClr>
              <a:buSzPts val="2975"/>
              <a:buFont typeface="Noto Sans Symbols"/>
              <a:buNone/>
            </a:pPr>
            <a:r>
              <a:rPr b="0" i="0" lang="en-US" sz="3500" u="none" cap="none" strike="noStrike">
                <a:solidFill>
                  <a:schemeClr val="dk1"/>
                </a:solidFill>
                <a:latin typeface="Libre Baskerville"/>
                <a:ea typeface="Libre Baskerville"/>
                <a:cs typeface="Libre Baskerville"/>
                <a:sym typeface="Libre Baskerville"/>
              </a:rPr>
              <a:t>Note: AAR’s were held during the year.</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36"/>
          <p:cNvSpPr txBox="1"/>
          <p:nvPr>
            <p:ph type="title"/>
          </p:nvPr>
        </p:nvSpPr>
        <p:spPr>
          <a:xfrm>
            <a:off x="838200" y="238125"/>
            <a:ext cx="10515600" cy="7953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0" lang="en-US" sz="4000" u="none">
                <a:solidFill>
                  <a:schemeClr val="dk2"/>
                </a:solidFill>
                <a:latin typeface="Libre Franklin"/>
                <a:ea typeface="Libre Franklin"/>
                <a:cs typeface="Libre Franklin"/>
                <a:sym typeface="Libre Franklin"/>
              </a:rPr>
              <a:t>2025 AUDIT  &amp; MFI TARGETS </a:t>
            </a:r>
            <a:r>
              <a:rPr b="1" i="0" lang="en-US" sz="2400" u="none">
                <a:solidFill>
                  <a:schemeClr val="dk2"/>
                </a:solidFill>
                <a:latin typeface="Libre Franklin"/>
                <a:ea typeface="Libre Franklin"/>
                <a:cs typeface="Libre Franklin"/>
                <a:sym typeface="Libre Franklin"/>
              </a:rPr>
              <a:t>(period JAN-DEC) contd.</a:t>
            </a:r>
            <a:endParaRPr/>
          </a:p>
        </p:txBody>
      </p:sp>
      <p:sp>
        <p:nvSpPr>
          <p:cNvPr id="247" name="Google Shape;247;p36"/>
          <p:cNvSpPr txBox="1"/>
          <p:nvPr>
            <p:ph idx="1" type="body"/>
          </p:nvPr>
        </p:nvSpPr>
        <p:spPr>
          <a:xfrm>
            <a:off x="838200" y="1033462"/>
            <a:ext cx="10515600" cy="5143500"/>
          </a:xfrm>
          <a:prstGeom prst="rect">
            <a:avLst/>
          </a:prstGeom>
          <a:noFill/>
          <a:ln>
            <a:noFill/>
          </a:ln>
        </p:spPr>
        <p:txBody>
          <a:bodyPr anchorCtr="0" anchor="t" bIns="45700" lIns="91425" spcFirstLastPara="1" rIns="91425" wrap="square" tIns="45700">
            <a:noAutofit/>
          </a:bodyPr>
          <a:lstStyle/>
          <a:p>
            <a:pPr indent="-132715" lvl="0" marL="273050" marR="0" rtl="0" algn="l">
              <a:spcBef>
                <a:spcPts val="0"/>
              </a:spcBef>
              <a:spcAft>
                <a:spcPts val="0"/>
              </a:spcAft>
              <a:buClr>
                <a:schemeClr val="accent1"/>
              </a:buClr>
              <a:buSzPts val="2210"/>
              <a:buFont typeface="Noto Sans Symbols"/>
              <a:buNone/>
            </a:pPr>
            <a:r>
              <a:t/>
            </a:r>
            <a:endParaRPr sz="2600">
              <a:solidFill>
                <a:schemeClr val="dk1"/>
              </a:solidFill>
              <a:latin typeface="Libre Baskerville"/>
              <a:ea typeface="Libre Baskerville"/>
              <a:cs typeface="Libre Baskerville"/>
              <a:sym typeface="Libre Baskerville"/>
            </a:endParaRPr>
          </a:p>
        </p:txBody>
      </p:sp>
      <p:graphicFrame>
        <p:nvGraphicFramePr>
          <p:cNvPr id="248" name="Google Shape;248;p36"/>
          <p:cNvGraphicFramePr/>
          <p:nvPr/>
        </p:nvGraphicFramePr>
        <p:xfrm>
          <a:off x="152400" y="1033462"/>
          <a:ext cx="3000000" cy="3000000"/>
        </p:xfrm>
        <a:graphic>
          <a:graphicData uri="http://schemas.openxmlformats.org/drawingml/2006/table">
            <a:tbl>
              <a:tblPr>
                <a:noFill/>
                <a:tableStyleId>{134E5CA7-DCE9-4835-8DF1-C1A1329524B1}</a:tableStyleId>
              </a:tblPr>
              <a:tblGrid>
                <a:gridCol w="6916725"/>
                <a:gridCol w="2695575"/>
                <a:gridCol w="2181225"/>
              </a:tblGrid>
              <a:tr h="1570025">
                <a:tc>
                  <a:txBody>
                    <a:bodyPr/>
                    <a:lstStyle/>
                    <a:p>
                      <a:pPr indent="0" lvl="0" marL="0" marR="0" rtl="0" algn="l">
                        <a:lnSpc>
                          <a:spcPct val="100000"/>
                        </a:lnSpc>
                        <a:spcBef>
                          <a:spcPts val="0"/>
                        </a:spcBef>
                        <a:spcAft>
                          <a:spcPts val="0"/>
                        </a:spcAft>
                        <a:buClr>
                          <a:srgbClr val="FFFFFF"/>
                        </a:buClr>
                        <a:buSzPts val="3600"/>
                        <a:buFont typeface="Libre Baskerville"/>
                        <a:buNone/>
                      </a:pPr>
                      <a:r>
                        <a:rPr b="1" i="0" lang="en-US" sz="3600" u="none">
                          <a:solidFill>
                            <a:srgbClr val="FFFFFF"/>
                          </a:solidFill>
                          <a:latin typeface="Libre Baskerville"/>
                          <a:ea typeface="Libre Baskerville"/>
                          <a:cs typeface="Libre Baskerville"/>
                          <a:sym typeface="Libre Baskerville"/>
                        </a:rPr>
                        <a:t>AUDITS &amp; INSPECTIONS</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3600"/>
                        <a:buFont typeface="Libre Baskerville"/>
                        <a:buNone/>
                      </a:pPr>
                      <a:r>
                        <a:rPr b="1" i="0" lang="en-US" sz="3600" u="none">
                          <a:solidFill>
                            <a:srgbClr val="FFFFFF"/>
                          </a:solidFill>
                          <a:latin typeface="Libre Baskerville"/>
                          <a:ea typeface="Libre Baskerville"/>
                          <a:cs typeface="Libre Baskerville"/>
                          <a:sym typeface="Libre Baskerville"/>
                        </a:rPr>
                        <a:t>PROJECTED</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c>
                  <a:txBody>
                    <a:bodyPr/>
                    <a:lstStyle/>
                    <a:p>
                      <a:pPr indent="0" lvl="0" marL="0" marR="0" rtl="0" algn="ctr">
                        <a:lnSpc>
                          <a:spcPct val="100000"/>
                        </a:lnSpc>
                        <a:spcBef>
                          <a:spcPts val="0"/>
                        </a:spcBef>
                        <a:spcAft>
                          <a:spcPts val="0"/>
                        </a:spcAft>
                        <a:buClr>
                          <a:srgbClr val="FFFFFF"/>
                        </a:buClr>
                        <a:buSzPts val="3600"/>
                        <a:buFont typeface="Libre Baskerville"/>
                        <a:buNone/>
                      </a:pPr>
                      <a:r>
                        <a:rPr b="1" i="0" lang="en-US" sz="3600" u="none">
                          <a:solidFill>
                            <a:srgbClr val="FFFFFF"/>
                          </a:solidFill>
                          <a:latin typeface="Libre Baskerville"/>
                          <a:ea typeface="Libre Baskerville"/>
                          <a:cs typeface="Libre Baskerville"/>
                          <a:sym typeface="Libre Baskerville"/>
                        </a:rPr>
                        <a:t>ACTUAL</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chemeClr val="accent1"/>
                    </a:solidFill>
                  </a:tcPr>
                </a:tc>
              </a:tr>
              <a:tr h="854075">
                <a:tc>
                  <a:txBody>
                    <a:bodyPr/>
                    <a:lstStyle/>
                    <a:p>
                      <a:pPr indent="-285750" lvl="0" marL="285750" marR="0" rtl="0" algn="l">
                        <a:lnSpc>
                          <a:spcPct val="100000"/>
                        </a:lnSpc>
                        <a:spcBef>
                          <a:spcPts val="0"/>
                        </a:spcBef>
                        <a:spcAft>
                          <a:spcPts val="0"/>
                        </a:spcAft>
                        <a:buClr>
                          <a:srgbClr val="000000"/>
                        </a:buClr>
                        <a:buSzPts val="3600"/>
                        <a:buFont typeface="Arial"/>
                        <a:buChar char="•"/>
                      </a:pPr>
                      <a:r>
                        <a:rPr b="0" i="0" lang="en-US" sz="3600" u="none">
                          <a:solidFill>
                            <a:srgbClr val="000000"/>
                          </a:solidFill>
                          <a:latin typeface="Libre Baskerville"/>
                          <a:ea typeface="Libre Baskerville"/>
                          <a:cs typeface="Libre Baskerville"/>
                          <a:sym typeface="Libre Baskerville"/>
                        </a:rPr>
                        <a:t>HSE Internal audit</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3</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2</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r>
              <a:tr h="1171575">
                <a:tc>
                  <a:txBody>
                    <a:bodyPr/>
                    <a:lstStyle/>
                    <a:p>
                      <a:pPr indent="-285750" lvl="0" marL="285750" marR="0" rtl="0" algn="l">
                        <a:lnSpc>
                          <a:spcPct val="100000"/>
                        </a:lnSpc>
                        <a:spcBef>
                          <a:spcPts val="0"/>
                        </a:spcBef>
                        <a:spcAft>
                          <a:spcPts val="0"/>
                        </a:spcAft>
                        <a:buClr>
                          <a:srgbClr val="000000"/>
                        </a:buClr>
                        <a:buSzPts val="3600"/>
                        <a:buFont typeface="Arial"/>
                        <a:buChar char="•"/>
                      </a:pPr>
                      <a:r>
                        <a:rPr b="0" i="0" lang="en-US" sz="3600" u="none">
                          <a:solidFill>
                            <a:srgbClr val="000000"/>
                          </a:solidFill>
                          <a:latin typeface="Libre Baskerville"/>
                          <a:ea typeface="Libre Baskerville"/>
                          <a:cs typeface="Libre Baskerville"/>
                          <a:sym typeface="Libre Baskerville"/>
                        </a:rPr>
                        <a:t>Contractor (third party) HSE audit</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4</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7E9E7"/>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2</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F7E9E7"/>
                    </a:solidFill>
                  </a:tcPr>
                </a:tc>
              </a:tr>
              <a:tr h="1570025">
                <a:tc>
                  <a:txBody>
                    <a:bodyPr/>
                    <a:lstStyle/>
                    <a:p>
                      <a:pPr indent="-285750" lvl="0" marL="285750" marR="0" rtl="0" algn="l">
                        <a:lnSpc>
                          <a:spcPct val="100000"/>
                        </a:lnSpc>
                        <a:spcBef>
                          <a:spcPts val="0"/>
                        </a:spcBef>
                        <a:spcAft>
                          <a:spcPts val="0"/>
                        </a:spcAft>
                        <a:buClr>
                          <a:srgbClr val="000000"/>
                        </a:buClr>
                        <a:buSzPts val="3600"/>
                        <a:buFont typeface="Arial"/>
                        <a:buChar char="•"/>
                      </a:pPr>
                      <a:r>
                        <a:rPr b="0" i="0" lang="en-US" sz="3600" u="none">
                          <a:solidFill>
                            <a:srgbClr val="000000"/>
                          </a:solidFill>
                          <a:latin typeface="Libre Baskerville"/>
                          <a:ea typeface="Libre Baskerville"/>
                          <a:cs typeface="Libre Baskerville"/>
                          <a:sym typeface="Libre Baskerville"/>
                        </a:rPr>
                        <a:t>Management facility Engagement (MFE)</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4</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c>
                  <a:txBody>
                    <a:bodyPr/>
                    <a:lstStyle/>
                    <a:p>
                      <a:pPr indent="0" lvl="0" marL="0" marR="0" rtl="0" algn="ctr">
                        <a:lnSpc>
                          <a:spcPct val="100000"/>
                        </a:lnSpc>
                        <a:spcBef>
                          <a:spcPts val="0"/>
                        </a:spcBef>
                        <a:spcAft>
                          <a:spcPts val="0"/>
                        </a:spcAft>
                        <a:buClr>
                          <a:srgbClr val="000000"/>
                        </a:buClr>
                        <a:buSzPts val="3600"/>
                        <a:buFont typeface="Libre Baskerville"/>
                        <a:buNone/>
                      </a:pPr>
                      <a:r>
                        <a:rPr b="0" i="0" lang="en-US" sz="3600" u="none">
                          <a:solidFill>
                            <a:srgbClr val="000000"/>
                          </a:solidFill>
                          <a:latin typeface="Libre Baskerville"/>
                          <a:ea typeface="Libre Baskerville"/>
                          <a:cs typeface="Libre Baskerville"/>
                          <a:sym typeface="Libre Baskerville"/>
                        </a:rPr>
                        <a:t>2</a:t>
                      </a:r>
                      <a:endParaRPr/>
                    </a:p>
                  </a:txBody>
                  <a:tcPr marT="45725" marB="45725" marR="91450" marL="91450">
                    <a:lnL cap="flat" cmpd="sng" w="19050">
                      <a:solidFill>
                        <a:schemeClr val="dk1"/>
                      </a:solidFill>
                      <a:prstDash val="solid"/>
                      <a:round/>
                      <a:headEnd len="sm" w="sm" type="none"/>
                      <a:tailEnd len="sm" w="sm" type="none"/>
                    </a:lnL>
                    <a:lnR cap="flat" cmpd="sng" w="19050">
                      <a:solidFill>
                        <a:schemeClr val="dk1"/>
                      </a:solidFill>
                      <a:prstDash val="solid"/>
                      <a:round/>
                      <a:headEnd len="sm" w="sm" type="none"/>
                      <a:tailEnd len="sm" w="sm" type="none"/>
                    </a:lnR>
                    <a:lnT cap="flat" cmpd="sng" w="19050">
                      <a:solidFill>
                        <a:schemeClr val="dk1"/>
                      </a:solidFill>
                      <a:prstDash val="solid"/>
                      <a:round/>
                      <a:headEnd len="sm" w="sm" type="none"/>
                      <a:tailEnd len="sm" w="sm" type="none"/>
                    </a:lnT>
                    <a:lnB cap="flat" cmpd="sng" w="19050">
                      <a:solidFill>
                        <a:schemeClr val="dk1"/>
                      </a:solidFill>
                      <a:prstDash val="solid"/>
                      <a:round/>
                      <a:headEnd len="sm" w="sm" type="none"/>
                      <a:tailEnd len="sm" w="sm" type="none"/>
                    </a:lnB>
                    <a:solidFill>
                      <a:srgbClr val="EFCFCC"/>
                    </a:solid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7"/>
          <p:cNvSpPr txBox="1"/>
          <p:nvPr>
            <p:ph type="title"/>
          </p:nvPr>
        </p:nvSpPr>
        <p:spPr>
          <a:xfrm>
            <a:off x="1246187" y="252412"/>
            <a:ext cx="10363200" cy="1171575"/>
          </a:xfrm>
          <a:prstGeom prst="rect">
            <a:avLst/>
          </a:prstGeom>
          <a:noFill/>
          <a:ln>
            <a:noFill/>
          </a:ln>
        </p:spPr>
        <p:txBody>
          <a:bodyPr anchorCtr="0" anchor="b" bIns="91425" lIns="91425" spcFirstLastPara="1" rIns="91425" wrap="square" tIns="45700">
            <a:noAutofit/>
          </a:bodyPr>
          <a:lstStyle/>
          <a:p>
            <a:pPr indent="0" lvl="0" marL="0" rtl="0" algn="ctr">
              <a:lnSpc>
                <a:spcPct val="100000"/>
              </a:lnSpc>
              <a:spcBef>
                <a:spcPts val="0"/>
              </a:spcBef>
              <a:spcAft>
                <a:spcPts val="0"/>
              </a:spcAft>
              <a:buClr>
                <a:schemeClr val="dk1"/>
              </a:buClr>
              <a:buSzPts val="3200"/>
              <a:buFont typeface="Arial Black"/>
              <a:buNone/>
            </a:pPr>
            <a:r>
              <a:rPr b="1" i="0" lang="en-US" sz="3200" u="none">
                <a:solidFill>
                  <a:schemeClr val="dk1"/>
                </a:solidFill>
                <a:latin typeface="Arial Black"/>
                <a:ea typeface="Arial Black"/>
                <a:cs typeface="Arial Black"/>
                <a:sym typeface="Arial Black"/>
              </a:rPr>
              <a:t>2023-2025</a:t>
            </a:r>
            <a:r>
              <a:rPr b="1" i="0" lang="en-US" sz="3200" u="none">
                <a:solidFill>
                  <a:schemeClr val="dk1"/>
                </a:solidFill>
                <a:latin typeface="Libre Franklin"/>
                <a:ea typeface="Libre Franklin"/>
                <a:cs typeface="Libre Franklin"/>
                <a:sym typeface="Libre Franklin"/>
              </a:rPr>
              <a:t> KEY PERFORMANCE INDICATORS</a:t>
            </a:r>
            <a:endParaRPr/>
          </a:p>
        </p:txBody>
      </p:sp>
      <p:sp>
        <p:nvSpPr>
          <p:cNvPr id="254" name="Google Shape;254;p37"/>
          <p:cNvSpPr txBox="1"/>
          <p:nvPr>
            <p:ph idx="1" type="body"/>
          </p:nvPr>
        </p:nvSpPr>
        <p:spPr>
          <a:xfrm>
            <a:off x="1219200" y="1762125"/>
            <a:ext cx="10363200" cy="425767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sng">
                <a:solidFill>
                  <a:schemeClr val="hlink"/>
                </a:solidFill>
                <a:latin typeface="Libre Baskerville"/>
                <a:ea typeface="Libre Baskerville"/>
                <a:cs typeface="Libre Baskerville"/>
                <a:sym typeface="Libre Baskerville"/>
                <a:hlinkClick r:id="rId3"/>
              </a:rPr>
              <a:t>2023-2025 OCCUPATIONAL HEALTH AND SAFETY KEY PERFORMANCE INDICATOR CHART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8"/>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MONITORING ACTIVITIES</a:t>
            </a:r>
            <a:endParaRPr/>
          </a:p>
        </p:txBody>
      </p:sp>
      <p:sp>
        <p:nvSpPr>
          <p:cNvPr id="260" name="Google Shape;260;p38"/>
          <p:cNvSpPr txBox="1"/>
          <p:nvPr>
            <p:ph idx="1" type="body"/>
          </p:nvPr>
        </p:nvSpPr>
        <p:spPr>
          <a:xfrm>
            <a:off x="12192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STOP Reporting</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Customer review</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Environment ( Vegetation, water, compliance)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Welfare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Health  ( FTW)</a:t>
            </a:r>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9"/>
          <p:cNvSpPr txBox="1"/>
          <p:nvPr>
            <p:ph idx="4294967295" type="title"/>
          </p:nvPr>
        </p:nvSpPr>
        <p:spPr>
          <a:xfrm>
            <a:off x="168275" y="384175"/>
            <a:ext cx="10363200" cy="441325"/>
          </a:xfrm>
          <a:prstGeom prst="rect">
            <a:avLst/>
          </a:prstGeom>
          <a:noFill/>
          <a:ln>
            <a:noFill/>
          </a:ln>
        </p:spPr>
        <p:txBody>
          <a:bodyPr anchorCtr="0" anchor="b" bIns="91425" lIns="91425" spcFirstLastPara="1" rIns="91425" wrap="square" tIns="45700">
            <a:noAutofit/>
          </a:bodyPr>
          <a:lstStyle/>
          <a:p>
            <a:pPr indent="0" lvl="0" marL="0" marR="0" rtl="0" algn="ctr">
              <a:lnSpc>
                <a:spcPct val="100000"/>
              </a:lnSpc>
              <a:spcBef>
                <a:spcPts val="0"/>
              </a:spcBef>
              <a:spcAft>
                <a:spcPts val="0"/>
              </a:spcAft>
              <a:buClr>
                <a:schemeClr val="dk2"/>
              </a:buClr>
              <a:buSzPts val="3200"/>
              <a:buFont typeface="Libre Franklin"/>
              <a:buNone/>
            </a:pPr>
            <a:r>
              <a:rPr b="0" i="0" lang="en-US" sz="3200" u="none" cap="none" strike="noStrike">
                <a:solidFill>
                  <a:schemeClr val="dk2"/>
                </a:solidFill>
                <a:latin typeface="Libre Franklin"/>
                <a:ea typeface="Libre Franklin"/>
                <a:cs typeface="Libre Franklin"/>
                <a:sym typeface="Libre Franklin"/>
              </a:rPr>
              <a:t>UA/UC REPORT</a:t>
            </a:r>
            <a:endParaRPr/>
          </a:p>
        </p:txBody>
      </p:sp>
      <p:pic>
        <p:nvPicPr>
          <p:cNvPr id="266" name="Google Shape;266;p39"/>
          <p:cNvPicPr preferRelativeResize="0"/>
          <p:nvPr/>
        </p:nvPicPr>
        <p:blipFill rotWithShape="1">
          <a:blip r:embed="rId3">
            <a:alphaModFix/>
          </a:blip>
          <a:srcRect b="0" l="0" r="0" t="0"/>
          <a:stretch/>
        </p:blipFill>
        <p:spPr>
          <a:xfrm>
            <a:off x="309562" y="825500"/>
            <a:ext cx="10644187" cy="558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40"/>
          <p:cNvPicPr preferRelativeResize="0"/>
          <p:nvPr/>
        </p:nvPicPr>
        <p:blipFill rotWithShape="1">
          <a:blip r:embed="rId3">
            <a:alphaModFix/>
          </a:blip>
          <a:srcRect b="0" l="0" r="0" t="0"/>
          <a:stretch/>
        </p:blipFill>
        <p:spPr>
          <a:xfrm>
            <a:off x="0" y="-100012"/>
            <a:ext cx="12192000" cy="66325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4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Environmental Threats</a:t>
            </a:r>
            <a:endParaRPr/>
          </a:p>
        </p:txBody>
      </p:sp>
      <p:sp>
        <p:nvSpPr>
          <p:cNvPr id="277" name="Google Shape;277;p41"/>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Vegetative state of the environment.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Undulating access road within the premises.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Noise Pollution/Spill from forklift trucks and cranes.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Littering of premises with equipment and waste.</a:t>
            </a:r>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42"/>
          <p:cNvSpPr txBox="1"/>
          <p:nvPr>
            <p:ph type="title"/>
          </p:nvPr>
        </p:nvSpPr>
        <p:spPr>
          <a:xfrm>
            <a:off x="1219200" y="304800"/>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Enforcement Authorities/Legal requirements</a:t>
            </a:r>
            <a:endParaRPr/>
          </a:p>
        </p:txBody>
      </p:sp>
      <p:sp>
        <p:nvSpPr>
          <p:cNvPr id="283" name="Google Shape;283;p42"/>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Bushy Environment, fertile grounds for reptiles and pests.</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Water portability</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Recertification of fire extinguishers</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Drainage system-  Ware house</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Waste management system</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Quarterly fumigation</a:t>
            </a:r>
            <a:endParaRPr/>
          </a:p>
          <a:p>
            <a:pPr indent="0" lvl="0" marL="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43"/>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Health Surveillance</a:t>
            </a:r>
            <a:endParaRPr/>
          </a:p>
        </p:txBody>
      </p:sp>
      <p:sp>
        <p:nvSpPr>
          <p:cNvPr id="289" name="Google Shape;289;p43"/>
          <p:cNvSpPr txBox="1"/>
          <p:nvPr>
            <p:ph idx="1" type="body"/>
          </p:nvPr>
        </p:nvSpPr>
        <p:spPr>
          <a:xfrm>
            <a:off x="1219200" y="1417637"/>
            <a:ext cx="10363200" cy="4572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FTW Review (Hypertension, Diabetes, Audiometry)</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Non compliance of FTW for base workers</a:t>
            </a:r>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44"/>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Workers Perception/Complaints</a:t>
            </a:r>
            <a:endParaRPr/>
          </a:p>
        </p:txBody>
      </p:sp>
      <p:sp>
        <p:nvSpPr>
          <p:cNvPr id="295" name="Google Shape;295;p44"/>
          <p:cNvSpPr txBox="1"/>
          <p:nvPr>
            <p:ph idx="1" type="body"/>
          </p:nvPr>
        </p:nvSpPr>
        <p:spPr>
          <a:xfrm>
            <a:off x="1219200" y="1417637"/>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Personal Protective Equipment/Clothing.</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Health Management Scheme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Remuneration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Leaky roof at MFS Warehouse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Presence of Biological hazard: Cow</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Canteen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5"/>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QA/QC Review</a:t>
            </a:r>
            <a:endParaRPr/>
          </a:p>
        </p:txBody>
      </p:sp>
      <p:sp>
        <p:nvSpPr>
          <p:cNvPr id="301" name="Google Shape;301;p45"/>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Management of lifting equipment and lifting accessories </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Preservation of WS/DS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Calibration</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Customer Satisfaction review / complaints form not in use.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Equipment Maintenance/Failures.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Effective NCR Management in Total Operations regarding internal cutter failure during function testing.</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Gaps in pressure control equipment familiarization</a:t>
            </a:r>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graphicFrame>
        <p:nvGraphicFramePr>
          <p:cNvPr id="146" name="Google Shape;146;p19"/>
          <p:cNvGraphicFramePr/>
          <p:nvPr/>
        </p:nvGraphicFramePr>
        <p:xfrm>
          <a:off x="88900" y="109537"/>
          <a:ext cx="3000000" cy="3000000"/>
        </p:xfrm>
        <a:graphic>
          <a:graphicData uri="http://schemas.openxmlformats.org/drawingml/2006/table">
            <a:tbl>
              <a:tblPr>
                <a:noFill/>
                <a:tableStyleId>{134E5CA7-DCE9-4835-8DF1-C1A1329524B1}</a:tableStyleId>
              </a:tblPr>
              <a:tblGrid>
                <a:gridCol w="3336925"/>
                <a:gridCol w="4883150"/>
                <a:gridCol w="3529000"/>
              </a:tblGrid>
              <a:tr h="304800">
                <a:tc>
                  <a:txBody>
                    <a:bodyPr/>
                    <a:lstStyle/>
                    <a:p>
                      <a:pPr indent="0" lvl="0" marL="0" marR="0" rtl="0" algn="ctr">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HSE Focus Area</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HSE Objectives to be fulfilled</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Target/ KPI</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33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Leading, Organising and Participating in HSE Programs</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-Execute planned management site visit (MSV)</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Conduct planned internal and external audits.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Follow up and close-out of all MSV actions.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-Conduct management tour (MT) at base</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-Recognition of Staff for compliance</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-75% participation of managers in planned MSV.</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least 4 MSV &amp; 6 audits.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&gt;75% closure of gaps.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-at least 3 (75%) management tour</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-4 award presentation</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Active involvement in HSE meetings.</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-Attend planned SWDA General HSE Meeting and other relevant meetings.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Facilitate HSE Presentations.</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-85 % attendance</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-8 HSE Presentations.</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4384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Performance Monitoring</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Execute monthly monitoring of HSE Key Performance Indicators.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-Review Contractors Performance.</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-Planned internal and External </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Audits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-Execute Management Field inspections and Management tours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-100% contractors review.</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-85% Internal &amp; External Audits.</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Health/ Wellness performance</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-Create awareness on prevalent health risks.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- 7 health presentations (85%)</a:t>
                      </a:r>
                      <a:endParaRPr/>
                    </a:p>
                  </a:txBody>
                  <a:tcPr marT="0" marB="0" marR="45525" marL="45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6"/>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Effectiveness from previous reviews</a:t>
            </a:r>
            <a:endParaRPr/>
          </a:p>
        </p:txBody>
      </p:sp>
      <p:sp>
        <p:nvSpPr>
          <p:cNvPr id="307" name="Google Shape;307;p46"/>
          <p:cNvSpPr txBox="1"/>
          <p:nvPr>
            <p:ph idx="1" type="body"/>
          </p:nvPr>
        </p:nvSpPr>
        <p:spPr>
          <a:xfrm>
            <a:off x="1219200" y="1447800"/>
            <a:ext cx="10363200" cy="4572000"/>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Improvement in implementation of Audits, inspections, meetings and management presentations.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Base-Field dichotomy still present in risk management.</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STOP reporting has improved by a small margin though near misses remains unreported.</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Internal sub-contractors included in HSE audit.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7"/>
          <p:cNvSpPr txBox="1"/>
          <p:nvPr>
            <p:ph type="title"/>
          </p:nvPr>
        </p:nvSpPr>
        <p:spPr>
          <a:xfrm>
            <a:off x="1219200" y="274637"/>
            <a:ext cx="10363200" cy="3635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0" lang="en-US" sz="4000" u="none">
                <a:solidFill>
                  <a:schemeClr val="dk2"/>
                </a:solidFill>
                <a:latin typeface="Libre Franklin"/>
                <a:ea typeface="Libre Franklin"/>
                <a:cs typeface="Libre Franklin"/>
                <a:sym typeface="Libre Franklin"/>
              </a:rPr>
              <a:t>2025 HSE PERFORMANCE OVERVIEW</a:t>
            </a:r>
            <a:endParaRPr/>
          </a:p>
        </p:txBody>
      </p:sp>
      <p:sp>
        <p:nvSpPr>
          <p:cNvPr id="314" name="Google Shape;314;p47"/>
          <p:cNvSpPr txBox="1"/>
          <p:nvPr>
            <p:ph idx="1" type="body"/>
          </p:nvPr>
        </p:nvSpPr>
        <p:spPr>
          <a:xfrm>
            <a:off x="1219200" y="638175"/>
            <a:ext cx="10363200" cy="60769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210"/>
              <a:buFont typeface="Noto Sans Symbols"/>
              <a:buNone/>
            </a:pPr>
            <a:r>
              <a:rPr b="1" i="1" lang="en-US" sz="2600" u="none">
                <a:solidFill>
                  <a:schemeClr val="dk1"/>
                </a:solidFill>
                <a:latin typeface="Libre Baskerville"/>
                <a:ea typeface="Libre Baskerville"/>
                <a:cs typeface="Libre Baskerville"/>
                <a:sym typeface="Libre Baskerville"/>
              </a:rPr>
              <a:t> HSE Highlights</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Successfully completed rig mobilization to all client wells on schedule and without any RTA</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Secured and executed contracts in Fishing, Casing Jack operations, Work Strings, Drill String Tool Rentals, and Casing operations. Major clients included Chevron,, Total Energy, Aradel, Seplat, Nuway Oaklane, Scopio Drilling.</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Achieved well objectives ahead of schedule at Kolo Creek 23, Opukusi, Elepa (), Aradel Holdings (Olo well2 &amp; 9 Elele) and Chevron Wells - Gbokoda 1 and 2, Dibi, Abiteye, Opukeba.</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Conducted planned trainings such as First Aid, Firefighting, 5Y NCR Course, PIC, Confined Space, Gas Testing, Defensive Driving Course (DDC), Permit to Work, IWCF, Food Safety, DFA, IADC, and Permit To Work (PTW).</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Maintained efficient material response times from the base to operational sites.</a:t>
            </a:r>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48"/>
          <p:cNvSpPr txBox="1"/>
          <p:nvPr/>
        </p:nvSpPr>
        <p:spPr>
          <a:xfrm>
            <a:off x="79375" y="268287"/>
            <a:ext cx="11987212" cy="6386512"/>
          </a:xfrm>
          <a:prstGeom prst="rect">
            <a:avLst/>
          </a:prstGeom>
          <a:noFill/>
          <a:ln>
            <a:noFill/>
          </a:ln>
        </p:spPr>
        <p:txBody>
          <a:bodyPr anchorCtr="0" anchor="t" bIns="45700" lIns="91425" spcFirstLastPara="1" rIns="91425" wrap="square" tIns="45700">
            <a:spAutoFit/>
          </a:bodyPr>
          <a:lstStyle/>
          <a:p>
            <a:pPr indent="-273050" lvl="0" marL="273050" marR="0" rtl="0" algn="l">
              <a:lnSpc>
                <a:spcPct val="100000"/>
              </a:lnSpc>
              <a:spcBef>
                <a:spcPts val="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Successfully executed the Annual Condition Survey (ACS) for Rig 101 and HWO units, securing valid ACS reports for 2026/2027 from DPR and consultants at SWDA Energy Park..</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Excellent Performance in Chevron Contractor Assessment.</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Successfully CompleteD, Ogbele well9 (Aradel holding), OML58 well80 (Total Energy) and Omofejo well3 &amp;2 (Nuway Oaklan</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Conducted management field engagement as well as HSE Audit to OML58 (Total Energy, (Rig 101), Ogbele Wells 4, 9 and 6, Kolo Creek Well 23 and Ahia well 9.</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SWDA personnel received multiple Behavioural-Based Safety Awards from clients at various rigs. </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Performed Fitness for Duty (FFD) checks for all field staff.</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API Spec Q2 and ISO 9001 – 2015 Surveillance Audit Completed.</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Successfully reviewed SWDA Energy Park Risk Assessment.</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Updated and validated all QHSE documentation to clients to meet clients tendering and bidding processes as well as internal HSE requirements. </a:t>
            </a:r>
            <a:endParaRPr/>
          </a:p>
          <a:p>
            <a:pPr indent="-273050" lvl="0" marL="273050" marR="0" rtl="0" algn="l">
              <a:lnSpc>
                <a:spcPct val="100000"/>
              </a:lnSpc>
              <a:spcBef>
                <a:spcPts val="500"/>
              </a:spcBef>
              <a:spcAft>
                <a:spcPts val="0"/>
              </a:spcAft>
              <a:buClr>
                <a:srgbClr val="D34817"/>
              </a:buClr>
              <a:buSzPts val="2210"/>
              <a:buFont typeface="Noto Sans Symbols"/>
              <a:buChar char="⚫"/>
            </a:pPr>
            <a:r>
              <a:rPr b="0" i="0" lang="en-US" sz="2600" u="none">
                <a:solidFill>
                  <a:srgbClr val="000000"/>
                </a:solidFill>
                <a:latin typeface="Libre Baskerville"/>
                <a:ea typeface="Libre Baskerville"/>
                <a:cs typeface="Libre Baskerville"/>
                <a:sym typeface="Libre Baskerville"/>
              </a:rPr>
              <a:t>Development of HSE Repository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49"/>
          <p:cNvSpPr txBox="1"/>
          <p:nvPr/>
        </p:nvSpPr>
        <p:spPr>
          <a:xfrm>
            <a:off x="177800" y="192087"/>
            <a:ext cx="11836400" cy="67405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Over 90% of SWDA staff had access to healthcare services through Mbando &amp; Baston HMO.</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Maintained medical retainership and annual certifications for staff with Ponyx Hospital, Westend Hospital, First Rivers, CIMS Hospital, Cova Care and other facilities near operational locations.</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Organized health presentations and lectures for staff and contractors to promote wellness.</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Conducted MEDEVAC drills at client rig sites and SWDA vase to ensure readiness for medical emergencies.</a:t>
            </a:r>
            <a:endParaRPr/>
          </a:p>
          <a:p>
            <a:pPr indent="0" lvl="0" marL="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Conducted risk assessments  and prepared plans before rig mobilization to ensure operational safety.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Reviewed safety-critical documents (e.g., HSE Case, Risk Management Procedure, and HSE Plan) with clients and HSE-critical staff.</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Conducted inductions all through the year for field personnel, contractors, community workforce, and visitors at rig sites and base offices.</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Provided training and certificate revalidation for key personnel in courses such as IWCF, Dedicated First Aiders, Firefighting, Defensive Driving Course (DDC), Gas Testing, and Permit to Work (PTW), enhancing staff and contractor competence.</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Fostered excellent interpersonal relationships with host communities at all fields and locations.</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 </a:t>
            </a:r>
            <a:endParaRPr b="0" i="0" sz="1800" u="non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1D2228"/>
              </a:buClr>
              <a:buSzPts val="1800"/>
              <a:buFont typeface="Arial"/>
              <a:buNone/>
            </a:pPr>
            <a:r>
              <a:rPr b="0" i="0" lang="en-US" sz="1800" u="none">
                <a:solidFill>
                  <a:srgbClr val="1D2228"/>
                </a:solidFill>
                <a:latin typeface="Arial"/>
                <a:ea typeface="Arial"/>
                <a:cs typeface="Arial"/>
                <a:sym typeface="Arial"/>
              </a:rPr>
              <a:t>Received no environmental or health non-conformance notices from government regulatory agencies during their inspections throughout the year.</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50"/>
          <p:cNvSpPr txBox="1"/>
          <p:nvPr>
            <p:ph type="title"/>
          </p:nvPr>
        </p:nvSpPr>
        <p:spPr>
          <a:xfrm>
            <a:off x="1219200" y="255587"/>
            <a:ext cx="10363200" cy="4397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1800"/>
              <a:buFont typeface="Times New Roman"/>
              <a:buNone/>
            </a:pPr>
            <a:r>
              <a:rPr b="1" i="0" lang="en-US" sz="1800" u="none">
                <a:solidFill>
                  <a:schemeClr val="dk2"/>
                </a:solidFill>
                <a:latin typeface="Times New Roman"/>
                <a:ea typeface="Times New Roman"/>
                <a:cs typeface="Times New Roman"/>
                <a:sym typeface="Times New Roman"/>
              </a:rPr>
              <a:t>               </a:t>
            </a:r>
            <a:r>
              <a:rPr b="1" i="0" lang="en-US" sz="2400" u="none">
                <a:solidFill>
                  <a:schemeClr val="dk2"/>
                </a:solidFill>
                <a:latin typeface="Times New Roman"/>
                <a:ea typeface="Times New Roman"/>
                <a:cs typeface="Times New Roman"/>
                <a:sym typeface="Times New Roman"/>
              </a:rPr>
              <a:t>SWDA Group 2025 HSE LOWLIGHTS</a:t>
            </a:r>
            <a:endParaRPr/>
          </a:p>
        </p:txBody>
      </p:sp>
      <p:sp>
        <p:nvSpPr>
          <p:cNvPr id="330" name="Google Shape;330;p50"/>
          <p:cNvSpPr txBox="1"/>
          <p:nvPr>
            <p:ph idx="1" type="body"/>
          </p:nvPr>
        </p:nvSpPr>
        <p:spPr>
          <a:xfrm>
            <a:off x="338137" y="695325"/>
            <a:ext cx="11244262" cy="616267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Inability to enrol all personnel into the HMO scheme.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Poor participation of personnel in Unsafe Acts/Unsafe Conditions (UA/UC) reporting, especially at the base.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Inability of management to provide Personal Protective Equipment (PPE) to all base staff.</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Lack of a designated changing room for Crown Hawk personnel.</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Absence of dedicated personnel for the housekeeping of tools and materials at SWDA</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Over-reliance on third-party vehicles for personnel movement, leading to high costs and potential traffic risks.</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Leaky roof and cracks in the walls and POP in MFS Warehouse.</a:t>
            </a:r>
            <a:endParaRPr/>
          </a:p>
          <a:p>
            <a:pPr indent="-273050" lvl="0" marL="27305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Records of theft at the base.</a:t>
            </a:r>
            <a:endParaRPr/>
          </a:p>
          <a:p>
            <a:pPr indent="-273050" lvl="0" marL="27305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1"/>
          <p:cNvSpPr txBox="1"/>
          <p:nvPr>
            <p:ph type="title"/>
          </p:nvPr>
        </p:nvSpPr>
        <p:spPr>
          <a:xfrm>
            <a:off x="1219200" y="304800"/>
            <a:ext cx="10363200" cy="5334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0" i="0" lang="en-US" sz="2800" u="none">
                <a:solidFill>
                  <a:schemeClr val="dk2"/>
                </a:solidFill>
                <a:latin typeface="Libre Franklin"/>
                <a:ea typeface="Libre Franklin"/>
                <a:cs typeface="Libre Franklin"/>
                <a:sym typeface="Libre Franklin"/>
              </a:rPr>
              <a:t>ARADEL OPERATIONS HIGHLIGHTS &amp; LOWLIGHTS</a:t>
            </a:r>
            <a:endParaRPr/>
          </a:p>
        </p:txBody>
      </p:sp>
      <p:sp>
        <p:nvSpPr>
          <p:cNvPr id="336" name="Google Shape;336;p51"/>
          <p:cNvSpPr txBox="1"/>
          <p:nvPr>
            <p:ph idx="1" type="body"/>
          </p:nvPr>
        </p:nvSpPr>
        <p:spPr>
          <a:xfrm>
            <a:off x="496887" y="725487"/>
            <a:ext cx="11588750" cy="61325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040"/>
              <a:buFont typeface="Noto Sans Symbols"/>
              <a:buNone/>
            </a:pPr>
            <a:r>
              <a:rPr b="1" i="0" lang="en-US" sz="2400" u="none">
                <a:solidFill>
                  <a:schemeClr val="dk1"/>
                </a:solidFill>
                <a:latin typeface="Libre Baskerville"/>
                <a:ea typeface="Libre Baskerville"/>
                <a:cs typeface="Libre Baskerville"/>
                <a:sym typeface="Libre Baskerville"/>
              </a:rPr>
              <a:t>Key Risk Mitigations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Weekly safety awards were issued to the most reported observation and most critical STOP card</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Compliance to drill plan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Compliance to hotel inspection plan.</a:t>
            </a:r>
            <a:endParaRPr/>
          </a:p>
          <a:p>
            <a:pPr indent="0" lvl="0" marL="0" marR="0" rtl="0" algn="l">
              <a:lnSpc>
                <a:spcPct val="100000"/>
              </a:lnSpc>
              <a:spcBef>
                <a:spcPts val="500"/>
              </a:spcBef>
              <a:spcAft>
                <a:spcPts val="0"/>
              </a:spcAft>
              <a:buClr>
                <a:schemeClr val="accent1"/>
              </a:buClr>
              <a:buSzPts val="2040"/>
              <a:buFont typeface="Noto Sans Symbols"/>
              <a:buNone/>
            </a:pPr>
            <a:r>
              <a:rPr b="1" i="0" lang="en-US" sz="2400" u="none">
                <a:solidFill>
                  <a:schemeClr val="dk1"/>
                </a:solidFill>
                <a:latin typeface="Libre Baskerville"/>
                <a:ea typeface="Libre Baskerville"/>
                <a:cs typeface="Libre Baskerville"/>
                <a:sym typeface="Libre Baskerville"/>
              </a:rPr>
              <a:t>Areas for Improvement</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Late departure from location and arrival at the hotel (7:50/8:00 p.m. -8:30/9:00 p.m.)</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Frequent power outages negatively impacting on rest time and laundry activities.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Dilapitated medic office and crew room.</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Constant vehicle break-down during the rig- site crew change.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Outstanding payment for catering &amp; accommodation services  resulting in unavailability of meals for rig crews.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Constant break-down of equipmnent such as cranes, tongs etc. resulting in downtime.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Unavailaility of stand-by vehicle in the event of an emergency.</a:t>
            </a:r>
            <a:endParaRPr/>
          </a:p>
          <a:p>
            <a:pPr indent="0" lvl="0" marL="0" marR="0" rtl="0" algn="l">
              <a:lnSpc>
                <a:spcPct val="100000"/>
              </a:lnSpc>
              <a:spcBef>
                <a:spcPts val="500"/>
              </a:spcBef>
              <a:spcAft>
                <a:spcPts val="0"/>
              </a:spcAft>
              <a:buClr>
                <a:schemeClr val="accent1"/>
              </a:buClr>
              <a:buSzPts val="2040"/>
              <a:buFont typeface="Noto Sans Symbols"/>
              <a:buNone/>
            </a:pPr>
            <a:r>
              <a:t/>
            </a:r>
            <a:endParaRPr b="0" i="0" sz="24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a:p>
            <a:pPr indent="-165100" lvl="0" marL="273050" marR="0" rtl="0" algn="l">
              <a:spcBef>
                <a:spcPts val="575"/>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52"/>
          <p:cNvSpPr txBox="1"/>
          <p:nvPr>
            <p:ph type="title"/>
          </p:nvPr>
        </p:nvSpPr>
        <p:spPr>
          <a:xfrm>
            <a:off x="677862" y="334962"/>
            <a:ext cx="10836275" cy="5334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0" lang="en-US" sz="2800" u="none">
                <a:solidFill>
                  <a:schemeClr val="dk2"/>
                </a:solidFill>
                <a:latin typeface="Libre Franklin"/>
                <a:ea typeface="Libre Franklin"/>
                <a:cs typeface="Libre Franklin"/>
                <a:sym typeface="Libre Franklin"/>
              </a:rPr>
              <a:t>NUWAY OAKLANE – OMOFEJO OPERATIONS HIGHLIGHTS &amp; LOWLIGHTS</a:t>
            </a:r>
            <a:endParaRPr/>
          </a:p>
        </p:txBody>
      </p:sp>
      <p:sp>
        <p:nvSpPr>
          <p:cNvPr id="342" name="Google Shape;342;p52"/>
          <p:cNvSpPr txBox="1"/>
          <p:nvPr>
            <p:ph idx="1" type="body"/>
          </p:nvPr>
        </p:nvSpPr>
        <p:spPr>
          <a:xfrm>
            <a:off x="109537" y="725487"/>
            <a:ext cx="11976100" cy="613251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040"/>
              <a:buFont typeface="Noto Sans Symbols"/>
              <a:buNone/>
            </a:pPr>
            <a:r>
              <a:rPr b="1" i="0" lang="en-US" sz="2400" u="none">
                <a:solidFill>
                  <a:schemeClr val="dk1"/>
                </a:solidFill>
                <a:latin typeface="Libre Baskerville"/>
                <a:ea typeface="Libre Baskerville"/>
                <a:cs typeface="Libre Baskerville"/>
                <a:sym typeface="Libre Baskerville"/>
              </a:rPr>
              <a:t>Key Risk Mitigations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PPE usage compliance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Work authorization LSR Compliance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Compliance with STOP reporting and follow up of all actions till closure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Consistency in execution of the weekly HSE Award plan.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Consistency in the implementation of emergency drill plan.</a:t>
            </a:r>
            <a:endParaRPr/>
          </a:p>
          <a:p>
            <a:pPr indent="0" lvl="0" marL="0" marR="0" rtl="0" algn="l">
              <a:lnSpc>
                <a:spcPct val="100000"/>
              </a:lnSpc>
              <a:spcBef>
                <a:spcPts val="500"/>
              </a:spcBef>
              <a:spcAft>
                <a:spcPts val="0"/>
              </a:spcAft>
              <a:buClr>
                <a:schemeClr val="accent1"/>
              </a:buClr>
              <a:buSzPts val="2040"/>
              <a:buFont typeface="Noto Sans Symbols"/>
              <a:buNone/>
            </a:pPr>
            <a:r>
              <a:rPr b="1" i="0" lang="en-US" sz="2400" u="none">
                <a:solidFill>
                  <a:schemeClr val="dk1"/>
                </a:solidFill>
                <a:latin typeface="Libre Baskerville"/>
                <a:ea typeface="Libre Baskerville"/>
                <a:cs typeface="Libre Baskerville"/>
                <a:sym typeface="Libre Baskerville"/>
              </a:rPr>
              <a:t>Areas for Improvement</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Accommodation defects such as broken bath tops and others are rarely fixed.</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Unavailability of a dedicated shuttle boat for the location, resulting in crew change delays and reduction in rest time.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Some barges had structural leaks resulting in water collection and retention,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Poor network connection in the accommodation area resulting in inability for family connection.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Unpotable water used for meal preparation.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HSE meetings not held in a conducive environment due to defective AC and few chairs.</a:t>
            </a:r>
            <a:endParaRPr/>
          </a:p>
          <a:p>
            <a:pPr indent="0" lvl="0" marL="0" marR="0" rtl="0" algn="l">
              <a:lnSpc>
                <a:spcPct val="100000"/>
              </a:lnSpc>
              <a:spcBef>
                <a:spcPts val="500"/>
              </a:spcBef>
              <a:spcAft>
                <a:spcPts val="0"/>
              </a:spcAft>
              <a:buClr>
                <a:schemeClr val="accent1"/>
              </a:buClr>
              <a:buSzPts val="2040"/>
              <a:buFont typeface="Noto Sans Symbols"/>
              <a:buNone/>
            </a:pPr>
            <a:r>
              <a:t/>
            </a:r>
            <a:endParaRPr b="0" i="0" sz="24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a:p>
            <a:pPr indent="-165100" lvl="0" marL="273050" marR="0" rtl="0" algn="l">
              <a:spcBef>
                <a:spcPts val="575"/>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3"/>
          <p:cNvSpPr txBox="1"/>
          <p:nvPr>
            <p:ph type="title"/>
          </p:nvPr>
        </p:nvSpPr>
        <p:spPr>
          <a:xfrm>
            <a:off x="677862" y="100012"/>
            <a:ext cx="10836275" cy="44608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0" lang="en-US" sz="2800" u="none">
                <a:solidFill>
                  <a:schemeClr val="dk2"/>
                </a:solidFill>
                <a:latin typeface="Libre Franklin"/>
                <a:ea typeface="Libre Franklin"/>
                <a:cs typeface="Libre Franklin"/>
                <a:sym typeface="Libre Franklin"/>
              </a:rPr>
              <a:t>TotalEnergies –OBAGI 80 OPERATIONS HIGHLIGHTS &amp; LOWLIGHTS</a:t>
            </a:r>
            <a:endParaRPr/>
          </a:p>
        </p:txBody>
      </p:sp>
      <p:sp>
        <p:nvSpPr>
          <p:cNvPr id="348" name="Google Shape;348;p53"/>
          <p:cNvSpPr txBox="1"/>
          <p:nvPr>
            <p:ph idx="1" type="body"/>
          </p:nvPr>
        </p:nvSpPr>
        <p:spPr>
          <a:xfrm>
            <a:off x="109537" y="427037"/>
            <a:ext cx="11976100" cy="6430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040"/>
              <a:buFont typeface="Noto Sans Symbols"/>
              <a:buNone/>
            </a:pPr>
            <a:r>
              <a:rPr b="1" i="0" lang="en-US" sz="2400" u="none">
                <a:solidFill>
                  <a:schemeClr val="dk1"/>
                </a:solidFill>
                <a:latin typeface="Libre Baskerville"/>
                <a:ea typeface="Libre Baskerville"/>
                <a:cs typeface="Libre Baskerville"/>
                <a:sym typeface="Libre Baskerville"/>
              </a:rPr>
              <a:t>Key Risk Mitigations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Regular management safety walkthrough by TotalEnergies.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Strong visible leadership form HSE Advisor and HSE Officers.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Prompt close-out of reported hazards within 48-72 hours.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Proactive Stop Work Authority (SWA) Culture.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Risk management tools such as PTW, JRA, Lifting plans and Detective Multi-Gas monitor were employed all through the  operations.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PPE Compliance.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Compliance with induction and onboarding procedure.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Regular emergency drills.</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Compliance to the T-card usage.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Real tome drone surveillance.</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Adherence to AMC and weekly medical screening plan.</a:t>
            </a:r>
            <a:endParaRPr/>
          </a:p>
          <a:p>
            <a:pPr indent="-129540" lvl="0" marL="0" marR="0" rtl="0" algn="l">
              <a:lnSpc>
                <a:spcPct val="100000"/>
              </a:lnSpc>
              <a:spcBef>
                <a:spcPts val="500"/>
              </a:spcBef>
              <a:spcAft>
                <a:spcPts val="0"/>
              </a:spcAft>
              <a:buClr>
                <a:schemeClr val="accent1"/>
              </a:buClr>
              <a:buSzPts val="2040"/>
              <a:buFont typeface="Noto Sans Symbols"/>
              <a:buChar char="⚫"/>
            </a:pPr>
            <a:r>
              <a:rPr b="0" i="0" lang="en-US" sz="2400" u="none">
                <a:solidFill>
                  <a:schemeClr val="dk1"/>
                </a:solidFill>
                <a:latin typeface="Libre Baskerville"/>
                <a:ea typeface="Libre Baskerville"/>
                <a:cs typeface="Libre Baskerville"/>
                <a:sym typeface="Libre Baskerville"/>
              </a:rPr>
              <a:t>Weekly fumigation of the well pad</a:t>
            </a:r>
            <a:r>
              <a:rPr b="1" i="0" lang="en-US" sz="2400" u="none">
                <a:solidFill>
                  <a:schemeClr val="dk1"/>
                </a:solidFill>
                <a:latin typeface="Libre Baskerville"/>
                <a:ea typeface="Libre Baskerville"/>
                <a:cs typeface="Libre Baskerville"/>
                <a:sym typeface="Libre Baskerville"/>
              </a:rPr>
              <a:t>.</a:t>
            </a:r>
            <a:endParaRPr/>
          </a:p>
          <a:p>
            <a:pPr indent="0" lvl="0" marL="0" marR="0" rtl="0" algn="l">
              <a:lnSpc>
                <a:spcPct val="100000"/>
              </a:lnSpc>
              <a:spcBef>
                <a:spcPts val="500"/>
              </a:spcBef>
              <a:spcAft>
                <a:spcPts val="0"/>
              </a:spcAft>
              <a:buClr>
                <a:schemeClr val="accent1"/>
              </a:buClr>
              <a:buSzPts val="2040"/>
              <a:buFont typeface="Noto Sans Symbols"/>
              <a:buNone/>
            </a:pPr>
            <a:r>
              <a:t/>
            </a:r>
            <a:endParaRPr b="1" i="0" sz="24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2040"/>
              <a:buFont typeface="Noto Sans Symbols"/>
              <a:buNone/>
            </a:pPr>
            <a:r>
              <a:t/>
            </a:r>
            <a:endParaRPr b="1" i="0" sz="24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2040"/>
              <a:buFont typeface="Noto Sans Symbols"/>
              <a:buNone/>
            </a:pPr>
            <a:r>
              <a:t/>
            </a:r>
            <a:endParaRPr b="1" i="0" sz="24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500"/>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a:p>
            <a:pPr indent="-165100" lvl="0" marL="273050" marR="0" rtl="0" algn="l">
              <a:spcBef>
                <a:spcPts val="575"/>
              </a:spcBef>
              <a:spcAft>
                <a:spcPts val="0"/>
              </a:spcAft>
              <a:buClr>
                <a:schemeClr val="accent1"/>
              </a:buClr>
              <a:buSzPts val="1700"/>
              <a:buFont typeface="Noto Sans Symbols"/>
              <a:buNone/>
            </a:pPr>
            <a:r>
              <a:t/>
            </a:r>
            <a:endParaRPr b="0" i="0" sz="20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54"/>
          <p:cNvSpPr txBox="1"/>
          <p:nvPr>
            <p:ph type="title"/>
          </p:nvPr>
        </p:nvSpPr>
        <p:spPr>
          <a:xfrm>
            <a:off x="677862" y="100012"/>
            <a:ext cx="10836275" cy="44608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0" lang="en-US" sz="2800" u="none">
                <a:solidFill>
                  <a:schemeClr val="dk2"/>
                </a:solidFill>
                <a:latin typeface="Libre Franklin"/>
                <a:ea typeface="Libre Franklin"/>
                <a:cs typeface="Libre Franklin"/>
                <a:sym typeface="Libre Franklin"/>
              </a:rPr>
              <a:t>TotalEnergies –OBAGI 80 OPERATIONS HIGHLIGHTS &amp; LOWLIGHTS</a:t>
            </a:r>
            <a:endParaRPr/>
          </a:p>
        </p:txBody>
      </p:sp>
      <p:sp>
        <p:nvSpPr>
          <p:cNvPr id="354" name="Google Shape;354;p54"/>
          <p:cNvSpPr txBox="1"/>
          <p:nvPr>
            <p:ph idx="1" type="body"/>
          </p:nvPr>
        </p:nvSpPr>
        <p:spPr>
          <a:xfrm>
            <a:off x="0" y="427037"/>
            <a:ext cx="12692062" cy="6430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380"/>
              <a:buFont typeface="Noto Sans Symbols"/>
              <a:buNone/>
            </a:pPr>
            <a:r>
              <a:rPr b="1" i="0" lang="en-US" sz="2800" u="none">
                <a:solidFill>
                  <a:schemeClr val="dk1"/>
                </a:solidFill>
                <a:latin typeface="Libre Baskerville"/>
                <a:ea typeface="Libre Baskerville"/>
                <a:cs typeface="Libre Baskerville"/>
                <a:sym typeface="Libre Baskerville"/>
              </a:rPr>
              <a:t>Areas for improvement</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Poor follow-up on critical safety equipment such as fire extinguishers and gas monitors.</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Delayed waste disposal at the well pad.</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Limited environmental awareness training for the community workers.</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Poor emergency  response to the invasion of bees around the crane boom and absence of emergency contact list at the well pad.</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Poor fatigue management, insufficient break time for personnel to eat and rest.</a:t>
            </a:r>
            <a:endParaRPr/>
          </a:p>
          <a:p>
            <a:pPr indent="-151130" lvl="0" marL="0" marR="0" rtl="0" algn="l">
              <a:lnSpc>
                <a:spcPct val="100000"/>
              </a:lnSpc>
              <a:spcBef>
                <a:spcPts val="500"/>
              </a:spcBef>
              <a:spcAft>
                <a:spcPts val="0"/>
              </a:spcAft>
              <a:buClr>
                <a:schemeClr val="accent1"/>
              </a:buClr>
              <a:buSzPts val="2380"/>
              <a:buFont typeface="Noto Sans Symbols"/>
              <a:buChar char="⚫"/>
            </a:pPr>
            <a:r>
              <a:rPr b="0" i="0" lang="en-US" sz="2800" u="none">
                <a:solidFill>
                  <a:schemeClr val="dk1"/>
                </a:solidFill>
                <a:latin typeface="Libre Baskerville"/>
                <a:ea typeface="Libre Baskerville"/>
                <a:cs typeface="Libre Baskerville"/>
                <a:sym typeface="Libre Baskerville"/>
              </a:rPr>
              <a:t>Crane not certified for man-riding /rescue at height</a:t>
            </a:r>
            <a:endParaRPr/>
          </a:p>
          <a:p>
            <a:pPr indent="0" lvl="0" marL="0" marR="0" rtl="0" algn="l">
              <a:lnSpc>
                <a:spcPct val="100000"/>
              </a:lnSpc>
              <a:spcBef>
                <a:spcPts val="500"/>
              </a:spcBef>
              <a:spcAft>
                <a:spcPts val="0"/>
              </a:spcAft>
              <a:buClr>
                <a:schemeClr val="accent1"/>
              </a:buClr>
              <a:buSzPts val="2380"/>
              <a:buFont typeface="Noto Sans Symbols"/>
              <a:buNone/>
            </a:pPr>
            <a:r>
              <a:rPr b="0" i="0" lang="en-US" sz="2800" u="none">
                <a:solidFill>
                  <a:schemeClr val="dk1"/>
                </a:solidFill>
                <a:latin typeface="Libre Baskerville"/>
                <a:ea typeface="Libre Baskerville"/>
                <a:cs typeface="Libre Baskerville"/>
                <a:sym typeface="Libre Baskerville"/>
              </a:rPr>
              <a: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55"/>
          <p:cNvSpPr txBox="1"/>
          <p:nvPr>
            <p:ph type="title"/>
          </p:nvPr>
        </p:nvSpPr>
        <p:spPr>
          <a:xfrm>
            <a:off x="677862" y="100012"/>
            <a:ext cx="10836275" cy="44608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0" lang="en-US" sz="2800" u="none">
                <a:solidFill>
                  <a:schemeClr val="dk2"/>
                </a:solidFill>
                <a:latin typeface="Libre Franklin"/>
                <a:ea typeface="Libre Franklin"/>
                <a:cs typeface="Libre Franklin"/>
                <a:sym typeface="Libre Franklin"/>
              </a:rPr>
              <a:t>Aradel OLO 02- RIG 101 OPERATIONS HIGHLIGHTS &amp; LOWLIGHTS</a:t>
            </a:r>
            <a:endParaRPr/>
          </a:p>
        </p:txBody>
      </p:sp>
      <p:sp>
        <p:nvSpPr>
          <p:cNvPr id="360" name="Google Shape;360;p55"/>
          <p:cNvSpPr txBox="1"/>
          <p:nvPr>
            <p:ph idx="1" type="body"/>
          </p:nvPr>
        </p:nvSpPr>
        <p:spPr>
          <a:xfrm>
            <a:off x="0" y="427037"/>
            <a:ext cx="12692062" cy="643096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380"/>
              <a:buFont typeface="Noto Sans Symbols"/>
              <a:buNone/>
            </a:pPr>
            <a:r>
              <a:rPr b="1" i="0" lang="en-US" sz="2800" u="none">
                <a:solidFill>
                  <a:schemeClr val="dk1"/>
                </a:solidFill>
                <a:latin typeface="Libre Baskerville"/>
                <a:ea typeface="Libre Baskerville"/>
                <a:cs typeface="Libre Baskerville"/>
                <a:sym typeface="Libre Baskerville"/>
              </a:rPr>
              <a:t>Key Risk Mitigation</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Achieved zero environmental spill.</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Achieved 100% HSE meeting.</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Achieved up to 95% drill compliance.</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Mobilization and rig up was successfully done.</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Achieved zero road traffic accident.</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There was no community disturbance throughout the operation.</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Excellent team work displayed by the NBDC team and service hand.</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Adequate provision of most safety materials and drugs.</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Waste management compliance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graphicFrame>
        <p:nvGraphicFramePr>
          <p:cNvPr id="151" name="Google Shape;151;p20"/>
          <p:cNvGraphicFramePr/>
          <p:nvPr/>
        </p:nvGraphicFramePr>
        <p:xfrm>
          <a:off x="357187" y="277812"/>
          <a:ext cx="3000000" cy="3000000"/>
        </p:xfrm>
        <a:graphic>
          <a:graphicData uri="http://schemas.openxmlformats.org/drawingml/2006/table">
            <a:tbl>
              <a:tblPr>
                <a:noFill/>
                <a:tableStyleId>{134E5CA7-DCE9-4835-8DF1-C1A1329524B1}</a:tableStyleId>
              </a:tblPr>
              <a:tblGrid>
                <a:gridCol w="2484425"/>
                <a:gridCol w="5327650"/>
                <a:gridCol w="3836975"/>
              </a:tblGrid>
              <a:tr h="304800">
                <a:tc>
                  <a:txBody>
                    <a:bodyPr/>
                    <a:lstStyle/>
                    <a:p>
                      <a:pPr indent="0" lvl="0" marL="0" marR="0" rtl="0" algn="l">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HSE Focus Area</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HSE Objectives to be fulfilled</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ahoma"/>
                        <a:buNone/>
                      </a:pPr>
                      <a:r>
                        <a:rPr b="1" i="0" lang="en-US" sz="2000" u="none" cap="none" strike="noStrike">
                          <a:solidFill>
                            <a:schemeClr val="dk1"/>
                          </a:solidFill>
                          <a:latin typeface="Tahoma"/>
                          <a:ea typeface="Tahoma"/>
                          <a:cs typeface="Tahoma"/>
                          <a:sym typeface="Tahoma"/>
                        </a:rPr>
                        <a:t>Target/ KPI</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Workforce Medical Fitness.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-Annual medical screening for all staff.</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-Provision of HMO services to every staff.</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100 % FTW compliance</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Incident reporting and investigation</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-Issue Award for near miss reporting.</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-LFI Sharing </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-2 LFI Presentations.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2133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Hazard control</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-Conduct risk assessment and update risk register</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-Carry out HSE controls tour</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-Execute UA/UC reporting</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-Execute Near miss reporting</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-Execute HSE Induction for all new employee, clients and visitors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-Implement Annual HSE Training Plan</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 Risk Assessment review.</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 STOP Awareness Session</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-700 STOP Cards (Base)</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-100 STOP Cards daily (Field)</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10 Incident report form</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100% Induction </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-17 HSE Courses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Emergency Response Preparedness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-Conduct Emergency Drill</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-Ensure ER resources are available and certified.</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-Ensure action items are closed.</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- 7 ER Drills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- 80% closure of open items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HSE Rules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-Staff re-orientation of the new 9 lifesaving rules.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-1 Awareness Session.</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- 4 TBTs</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48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Community Relation</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-Foster cordial relationship with community</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-at least 1meeting </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Carbon Emissions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-Calculate SWDA’s carbon footprint</a:t>
                      </a:r>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-Carry out awareness sessions</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- 1 awareness session</a:t>
                      </a:r>
                      <a:endParaRPr/>
                    </a:p>
                  </a:txBody>
                  <a:tcPr marT="0" marB="0" marR="30250" marL="3025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sp>
        <p:nvSpPr>
          <p:cNvPr id="365" name="Google Shape;365;p56"/>
          <p:cNvSpPr txBox="1"/>
          <p:nvPr>
            <p:ph type="title"/>
          </p:nvPr>
        </p:nvSpPr>
        <p:spPr>
          <a:xfrm>
            <a:off x="677862" y="100012"/>
            <a:ext cx="10836275" cy="44608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800"/>
              <a:buFont typeface="Libre Franklin"/>
              <a:buNone/>
            </a:pPr>
            <a:r>
              <a:rPr b="1" i="0" lang="en-US" sz="2800" u="none">
                <a:solidFill>
                  <a:schemeClr val="dk2"/>
                </a:solidFill>
                <a:latin typeface="Libre Franklin"/>
                <a:ea typeface="Libre Franklin"/>
                <a:cs typeface="Libre Franklin"/>
                <a:sym typeface="Libre Franklin"/>
              </a:rPr>
              <a:t>Aradel OLO 02- RIG 101 OPERATIONS HIGHLIGHTS &amp; LOWLIGHTS</a:t>
            </a:r>
            <a:endParaRPr/>
          </a:p>
        </p:txBody>
      </p:sp>
      <p:sp>
        <p:nvSpPr>
          <p:cNvPr id="366" name="Google Shape;366;p56"/>
          <p:cNvSpPr txBox="1"/>
          <p:nvPr>
            <p:ph idx="1" type="body"/>
          </p:nvPr>
        </p:nvSpPr>
        <p:spPr>
          <a:xfrm>
            <a:off x="0" y="625475"/>
            <a:ext cx="12692062" cy="6232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accent1"/>
              </a:buClr>
              <a:buSzPts val="2380"/>
              <a:buFont typeface="Noto Sans Symbols"/>
              <a:buNone/>
            </a:pPr>
            <a:r>
              <a:rPr b="1" i="0" lang="en-US" sz="2800" u="none">
                <a:solidFill>
                  <a:schemeClr val="dk1"/>
                </a:solidFill>
                <a:latin typeface="Libre Baskerville"/>
                <a:ea typeface="Libre Baskerville"/>
                <a:cs typeface="Libre Baskerville"/>
                <a:sym typeface="Libre Baskerville"/>
              </a:rPr>
              <a:t>Areas for improvement</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Poor maintenance culture observed in equipment issues and accommodation.</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Poor quality meals served by the catering company.</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Poor general toilet at the rig site.</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No internet facility for personnel.</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There was no lead and chase during crew change.</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Welfare Issues such as inadequate provision of operational drinking water</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Poor kitchen utensils for easy preparation of meals daily.</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No chairs at the gallery.</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No PPE for most NBDC personnel</a:t>
            </a:r>
            <a:endParaRPr/>
          </a:p>
          <a:p>
            <a:pPr indent="-140335" lvl="0" marL="0" marR="0" rtl="0" algn="l">
              <a:lnSpc>
                <a:spcPct val="100000"/>
              </a:lnSpc>
              <a:spcBef>
                <a:spcPts val="500"/>
              </a:spcBef>
              <a:spcAft>
                <a:spcPts val="0"/>
              </a:spcAft>
              <a:buClr>
                <a:schemeClr val="accent1"/>
              </a:buClr>
              <a:buSzPts val="2210"/>
              <a:buFont typeface="Noto Sans Symbols"/>
              <a:buChar char="⚫"/>
            </a:pPr>
            <a:r>
              <a:rPr b="0" i="0" lang="en-US" sz="2600" u="none">
                <a:solidFill>
                  <a:schemeClr val="dk1"/>
                </a:solidFill>
                <a:latin typeface="Libre Baskerville"/>
                <a:ea typeface="Libre Baskerville"/>
                <a:cs typeface="Libre Baskerville"/>
                <a:sym typeface="Libre Baskerville"/>
              </a:rPr>
              <a:t>Impact resistance hand gloves not regularly issued to personnel</a:t>
            </a:r>
            <a:endParaRPr/>
          </a:p>
          <a:p>
            <a:pPr indent="0" lvl="0" marL="0" marR="0" rtl="0" algn="l">
              <a:lnSpc>
                <a:spcPct val="100000"/>
              </a:lnSpc>
              <a:spcBef>
                <a:spcPts val="500"/>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a:p>
            <a:pPr indent="-132715" lvl="0" marL="273050" marR="0" rtl="0" algn="l">
              <a:spcBef>
                <a:spcPts val="575"/>
              </a:spcBef>
              <a:spcAft>
                <a:spcPts val="0"/>
              </a:spcAft>
              <a:buClr>
                <a:schemeClr val="accent1"/>
              </a:buClr>
              <a:buSzPts val="2210"/>
              <a:buFont typeface="Noto Sans Symbols"/>
              <a:buNone/>
            </a:pPr>
            <a:r>
              <a:t/>
            </a:r>
            <a:endParaRPr b="0" i="0" sz="26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57"/>
          <p:cNvSpPr txBox="1"/>
          <p:nvPr>
            <p:ph type="title"/>
          </p:nvPr>
        </p:nvSpPr>
        <p:spPr>
          <a:xfrm>
            <a:off x="323850" y="311150"/>
            <a:ext cx="11288712"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Arial Black"/>
              <a:buNone/>
            </a:pPr>
            <a:r>
              <a:rPr b="0" i="0" lang="en-US" sz="4000" u="none">
                <a:solidFill>
                  <a:schemeClr val="dk2"/>
                </a:solidFill>
                <a:latin typeface="Arial Black"/>
                <a:ea typeface="Arial Black"/>
                <a:cs typeface="Arial Black"/>
                <a:sym typeface="Arial Black"/>
              </a:rPr>
              <a:t>RECOMMENDATIONS</a:t>
            </a:r>
            <a:endParaRPr/>
          </a:p>
        </p:txBody>
      </p:sp>
      <p:sp>
        <p:nvSpPr>
          <p:cNvPr id="373" name="Google Shape;373;p57"/>
          <p:cNvSpPr txBox="1"/>
          <p:nvPr>
            <p:ph idx="1" type="body"/>
          </p:nvPr>
        </p:nvSpPr>
        <p:spPr>
          <a:xfrm>
            <a:off x="838200" y="1825625"/>
            <a:ext cx="10515600" cy="4721225"/>
          </a:xfrm>
          <a:prstGeom prst="rect">
            <a:avLst/>
          </a:prstGeom>
          <a:noFill/>
          <a:ln>
            <a:noFill/>
          </a:ln>
        </p:spPr>
        <p:txBody>
          <a:bodyPr anchorCtr="0" anchor="t" bIns="45700" lIns="91425" spcFirstLastPara="1" rIns="91425" wrap="square" tIns="45700">
            <a:noAutofit/>
          </a:bodyPr>
          <a:lstStyle/>
          <a:p>
            <a:pPr indent="-273050" lvl="0" marL="273050" marR="0" rtl="0" algn="l">
              <a:lnSpc>
                <a:spcPct val="100000"/>
              </a:lnSpc>
              <a:spcBef>
                <a:spcPts val="0"/>
              </a:spcBef>
              <a:spcAft>
                <a:spcPts val="0"/>
              </a:spcAft>
              <a:buClr>
                <a:schemeClr val="accent1"/>
              </a:buClr>
              <a:buSzPts val="1530"/>
              <a:buFont typeface="Noto Sans Symbols"/>
              <a:buChar char="❖"/>
            </a:pPr>
            <a:r>
              <a:rPr b="1" i="0" lang="en-US" sz="1800" u="none">
                <a:solidFill>
                  <a:schemeClr val="dk1"/>
                </a:solidFill>
                <a:latin typeface="Arial"/>
                <a:ea typeface="Arial"/>
                <a:cs typeface="Arial"/>
                <a:sym typeface="Arial"/>
              </a:rPr>
              <a:t>LEADERSHIP &amp; COMMITMENT</a:t>
            </a:r>
            <a:endParaRPr/>
          </a:p>
          <a:p>
            <a:pPr indent="-273050" lvl="0" marL="273050" marR="0" rtl="0" algn="l">
              <a:lnSpc>
                <a:spcPct val="100000"/>
              </a:lnSpc>
              <a:spcBef>
                <a:spcPts val="500"/>
              </a:spcBef>
              <a:spcAft>
                <a:spcPts val="0"/>
              </a:spcAft>
              <a:buClr>
                <a:schemeClr val="accent1"/>
              </a:buClr>
              <a:buSzPts val="1530"/>
              <a:buFont typeface="Noto Sans Symbols"/>
              <a:buNone/>
            </a:pPr>
            <a:r>
              <a:t/>
            </a:r>
            <a:endParaRPr b="0" i="0" sz="1800" u="none">
              <a:solidFill>
                <a:schemeClr val="dk1"/>
              </a:solidFill>
              <a:latin typeface="Libre Baskerville"/>
              <a:ea typeface="Libre Baskerville"/>
              <a:cs typeface="Libre Baskerville"/>
              <a:sym typeface="Libre Baskerville"/>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All Managers at various level to show evident commitment to HSE activities such as meetings, audits, inspections, Follow-up, PPE usage  and leadership by example.</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Access to medical facility should be made available for all staff.</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Resources for training should be provided to close gaps for the year.</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Adequate attention should be given to ensure maintenance schedules for equipment and vehicles are adhered to.</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Staff remuneration and welfare should be considered to boost productivity and discourage turnover.</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QHSE to be involved in planning and implementation activities with contactors from inception till completion.</a:t>
            </a:r>
            <a:endParaRPr/>
          </a:p>
          <a:p>
            <a:pPr indent="-273050" lvl="0" marL="273050" marR="0" rtl="0" algn="l">
              <a:lnSpc>
                <a:spcPct val="100000"/>
              </a:lnSpc>
              <a:spcBef>
                <a:spcPts val="500"/>
              </a:spcBef>
              <a:spcAft>
                <a:spcPts val="0"/>
              </a:spcAft>
              <a:buClr>
                <a:schemeClr val="accent1"/>
              </a:buClr>
              <a:buSzPts val="1530"/>
              <a:buFont typeface="Noto Sans Symbols"/>
              <a:buChar char="⚫"/>
            </a:pPr>
            <a:r>
              <a:rPr b="0" i="0" lang="en-US" sz="1800" u="none">
                <a:solidFill>
                  <a:schemeClr val="dk1"/>
                </a:solidFill>
                <a:latin typeface="Arial"/>
                <a:ea typeface="Arial"/>
                <a:cs typeface="Arial"/>
                <a:sym typeface="Arial"/>
              </a:rPr>
              <a:t>HSE incentives/award program to be implemented at all clients' sites.</a:t>
            </a:r>
            <a:endParaRPr/>
          </a:p>
          <a:p>
            <a:pPr indent="-175895" lvl="0" marL="273050" marR="0" rtl="0" algn="l">
              <a:spcBef>
                <a:spcPts val="575"/>
              </a:spcBef>
              <a:spcAft>
                <a:spcPts val="0"/>
              </a:spcAft>
              <a:buClr>
                <a:schemeClr val="accent1"/>
              </a:buClr>
              <a:buSzPts val="1530"/>
              <a:buFont typeface="Noto Sans Symbols"/>
              <a:buNone/>
            </a:pPr>
            <a:r>
              <a:t/>
            </a:r>
            <a:endParaRPr b="0" i="0" sz="1800" u="none">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58"/>
          <p:cNvSpPr txBox="1"/>
          <p:nvPr/>
        </p:nvSpPr>
        <p:spPr>
          <a:xfrm>
            <a:off x="384175" y="896937"/>
            <a:ext cx="11436350" cy="557053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POLICIES </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Active implementation of HSE procedures</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Pursue contractors' awareness of SWDA Group HSE policies. </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All SWDA group staff must be medically certified to work.</a:t>
            </a:r>
            <a:endParaRPr b="0" i="0" sz="14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400"/>
              <a:buFont typeface="Arial"/>
              <a:buNone/>
            </a:pPr>
            <a:r>
              <a:rPr b="0" i="0" lang="en-US" sz="1400" u="non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HSE ORGANISATION</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HSE measurable targets should be attached to staff responsibilities to encourage safety performance.</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HSE committee meeting should be revived to ensure staff and management participation and communication.</a:t>
            </a:r>
            <a:endParaRPr/>
          </a:p>
          <a:p>
            <a:pPr indent="-1714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TRAINING AND COMPETENCE</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Departmental heads to conduct In-house HSE trainings and/or awareness courses for the department.</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HSE department should carry out safety awareness sessions with the workforce.</a:t>
            </a:r>
            <a:endParaRPr/>
          </a:p>
          <a:p>
            <a:pPr indent="-285750" lvl="0" marL="285750" marR="0" rtl="0" algn="l">
              <a:lnSpc>
                <a:spcPct val="100000"/>
              </a:lnSpc>
              <a:spcBef>
                <a:spcPts val="0"/>
              </a:spcBef>
              <a:spcAft>
                <a:spcPts val="0"/>
              </a:spcAft>
              <a:buClr>
                <a:srgbClr val="FF0000"/>
              </a:buClr>
              <a:buSzPts val="1800"/>
              <a:buFont typeface="Arial"/>
              <a:buNone/>
            </a:pPr>
            <a:r>
              <a:rPr b="1" i="0" lang="en-US" sz="1800" u="none">
                <a:solidFill>
                  <a:srgbClr val="FF0000"/>
                </a:solidFill>
                <a:latin typeface="Arial"/>
                <a:ea typeface="Arial"/>
                <a:cs typeface="Arial"/>
                <a:sym typeface="Arial"/>
              </a:rPr>
              <a:t> </a:t>
            </a:r>
            <a:endParaRPr b="0" i="0" sz="1800" u="none">
              <a:solidFill>
                <a:srgbClr val="FF0000"/>
              </a:solidFill>
              <a:latin typeface="Arial"/>
              <a:ea typeface="Arial"/>
              <a:cs typeface="Arial"/>
              <a:sym typeface="Arial"/>
            </a:endParaRPr>
          </a:p>
          <a:p>
            <a:pPr indent="-1714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rgbClr val="FF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800" u="none">
              <a:solidFill>
                <a:srgbClr val="FF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9"/>
          <p:cNvSpPr txBox="1"/>
          <p:nvPr/>
        </p:nvSpPr>
        <p:spPr>
          <a:xfrm>
            <a:off x="938212" y="222250"/>
            <a:ext cx="9861550" cy="4524375"/>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RISK REDUCTION MEASURES- RECOVERY</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Adequate lifting gears and storage racks to be provided  to maintain slings and other accessories.</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Required inspections for lifting appliances and equipment should be done including those at the base. </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Life saving rules awareness to be promoted.</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PPE monitoring should be enhanced. </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SECURITY</a:t>
            </a:r>
            <a:r>
              <a:rPr b="0" i="0" lang="en-US" sz="1800" u="none">
                <a:solidFill>
                  <a:schemeClr val="dk1"/>
                </a:solidFill>
                <a:latin typeface="Arial"/>
                <a:ea typeface="Arial"/>
                <a:cs typeface="Arial"/>
                <a:sym typeface="Arial"/>
              </a:rPr>
              <a:t>     .</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Access control at the gates to be beefed up.</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HSE Department should be notified of contractor's entry into the premises.</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Proper security shelter to be constructed at the entrance gate.</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0"/>
              </a:spcBef>
              <a:spcAft>
                <a:spcPts val="0"/>
              </a:spcAft>
              <a:buNone/>
            </a:pPr>
            <a:r>
              <a:t/>
            </a:r>
            <a:endParaRPr b="0" i="0" sz="18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60"/>
          <p:cNvSpPr txBox="1"/>
          <p:nvPr/>
        </p:nvSpPr>
        <p:spPr>
          <a:xfrm>
            <a:off x="423862" y="277812"/>
            <a:ext cx="10945812" cy="3970337"/>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EMERGENCY RESPONSE </a:t>
            </a:r>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  Ambulance required in case of spinal injury at the base.</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  Equipped sick bay with a nurse required at the base office.</a:t>
            </a:r>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  Safe haven required at the base.</a:t>
            </a:r>
            <a:endParaRPr/>
          </a:p>
          <a:p>
            <a:pPr indent="-285750" lvl="0" marL="285750" marR="0" rtl="0" algn="l">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INSPECTIONS </a:t>
            </a:r>
            <a:endParaRPr b="0" i="0" sz="1800" u="none">
              <a:solidFill>
                <a:schemeClr val="dk1"/>
              </a:solidFill>
              <a:latin typeface="Times New Roman"/>
              <a:ea typeface="Times New Roman"/>
              <a:cs typeface="Times New Roman"/>
              <a:sym typeface="Times New Roman"/>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Management tour should be conducted at the base at planned intervals</a:t>
            </a:r>
            <a:endParaRPr/>
          </a:p>
          <a:p>
            <a:pPr indent="-285750" lvl="0" marL="285750" marR="0" rtl="0" algn="l">
              <a:lnSpc>
                <a:spcPct val="100000"/>
              </a:lnSpc>
              <a:spcBef>
                <a:spcPts val="0"/>
              </a:spcBef>
              <a:spcAft>
                <a:spcPts val="0"/>
              </a:spcAft>
              <a:buClr>
                <a:schemeClr val="dk1"/>
              </a:buClr>
              <a:buSzPts val="1800"/>
              <a:buFont typeface="Arial"/>
              <a:buNone/>
            </a:pPr>
            <a:r>
              <a:rPr b="1" i="0" lang="en-US" sz="1800" u="none">
                <a:solidFill>
                  <a:schemeClr val="dk1"/>
                </a:solidFill>
                <a:latin typeface="Arial"/>
                <a:ea typeface="Arial"/>
                <a:cs typeface="Arial"/>
                <a:sym typeface="Arial"/>
              </a:rPr>
              <a:t> </a:t>
            </a:r>
            <a:endParaRPr b="0"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Noto Sans Symbols"/>
              <a:buChar char="❖"/>
            </a:pPr>
            <a:r>
              <a:rPr b="1" i="0" lang="en-US" sz="1800" u="none">
                <a:solidFill>
                  <a:schemeClr val="dk1"/>
                </a:solidFill>
                <a:latin typeface="Arial"/>
                <a:ea typeface="Arial"/>
                <a:cs typeface="Arial"/>
                <a:sym typeface="Arial"/>
              </a:rPr>
              <a:t>INCIDENT REPORTING , INVESTIGATION AND FOLLOW-UP </a:t>
            </a:r>
            <a:endParaRPr/>
          </a:p>
          <a:p>
            <a:pPr indent="-285750" lvl="0" marL="285750" marR="0" rtl="0" algn="l">
              <a:lnSpc>
                <a:spcPct val="100000"/>
              </a:lnSpc>
              <a:spcBef>
                <a:spcPts val="0"/>
              </a:spcBef>
              <a:spcAft>
                <a:spcPts val="0"/>
              </a:spcAft>
              <a:buClr>
                <a:schemeClr val="dk1"/>
              </a:buClr>
              <a:buSzPts val="1800"/>
              <a:buFont typeface="Arial"/>
              <a:buNone/>
            </a:pPr>
            <a:r>
              <a:t/>
            </a:r>
            <a:endParaRPr b="1" i="0" sz="1800" u="non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chemeClr val="dk1"/>
              </a:buClr>
              <a:buSzPts val="1800"/>
              <a:buFont typeface="Arial"/>
              <a:buChar char="•"/>
            </a:pPr>
            <a:r>
              <a:rPr b="0" i="0" lang="en-US" sz="1800" u="none">
                <a:solidFill>
                  <a:schemeClr val="dk1"/>
                </a:solidFill>
                <a:latin typeface="Arial"/>
                <a:ea typeface="Arial"/>
                <a:cs typeface="Arial"/>
                <a:sym typeface="Arial"/>
              </a:rPr>
              <a:t> Incident reporting should be encouraged. </a:t>
            </a:r>
            <a:endParaRPr b="0" i="0" sz="1800" u="none">
              <a:solidFill>
                <a:schemeClr val="dk1"/>
              </a:solidFill>
              <a:latin typeface="Times New Roman"/>
              <a:ea typeface="Times New Roman"/>
              <a:cs typeface="Times New Roman"/>
              <a:sym typeface="Times New Roman"/>
            </a:endParaRPr>
          </a:p>
          <a:p>
            <a:pPr indent="-285750" lvl="0" marL="285750" marR="0" rtl="0" algn="l">
              <a:lnSpc>
                <a:spcPct val="100000"/>
              </a:lnSpc>
              <a:spcBef>
                <a:spcPts val="0"/>
              </a:spcBef>
              <a:spcAft>
                <a:spcPts val="0"/>
              </a:spcAft>
              <a:buClr>
                <a:schemeClr val="dk1"/>
              </a:buClr>
              <a:buSzPts val="1800"/>
              <a:buFont typeface="Arial"/>
              <a:buNone/>
            </a:pPr>
            <a:r>
              <a:t/>
            </a:r>
            <a:endParaRPr b="0" i="0" sz="1800" u="none">
              <a:solidFill>
                <a:schemeClr val="dk1"/>
              </a:solidFill>
              <a:latin typeface="Libre Baskerville"/>
              <a:ea typeface="Libre Baskerville"/>
              <a:cs typeface="Libre Baskerville"/>
              <a:sym typeface="Libre Baskerville"/>
            </a:endParaRPr>
          </a:p>
          <a:p>
            <a:pPr indent="0" lvl="0" marL="0" marR="0" rtl="0" algn="l">
              <a:lnSpc>
                <a:spcPct val="100000"/>
              </a:lnSpc>
              <a:spcBef>
                <a:spcPts val="0"/>
              </a:spcBef>
              <a:spcAft>
                <a:spcPts val="0"/>
              </a:spcAft>
              <a:buNone/>
            </a:pPr>
            <a:r>
              <a:t/>
            </a:r>
            <a:endParaRPr b="0" i="0" sz="1800" u="none">
              <a:solidFill>
                <a:schemeClr val="dk1"/>
              </a:solidFill>
              <a:latin typeface="Libre Baskerville"/>
              <a:ea typeface="Libre Baskerville"/>
              <a:cs typeface="Libre Baskerville"/>
              <a:sym typeface="Libre Baskerville"/>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61"/>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sng">
                <a:solidFill>
                  <a:schemeClr val="hlink"/>
                </a:solidFill>
                <a:hlinkClick r:id="rId3"/>
              </a:rPr>
              <a:t>202</a:t>
            </a:r>
            <a:r>
              <a:rPr b="0" i="0" lang="en-US" sz="4000" u="none">
                <a:solidFill>
                  <a:schemeClr val="dk2"/>
                </a:solidFill>
                <a:latin typeface="Libre Franklin"/>
                <a:ea typeface="Libre Franklin"/>
                <a:cs typeface="Libre Franklin"/>
                <a:sym typeface="Libre Franklin"/>
              </a:rPr>
              <a:t>202</a:t>
            </a:r>
            <a:r>
              <a:rPr b="0" i="0" lang="en-US" sz="4000" u="sng">
                <a:solidFill>
                  <a:schemeClr val="hlink"/>
                </a:solidFill>
                <a:hlinkClick r:id="rId4"/>
              </a:rPr>
              <a:t>6</a:t>
            </a:r>
            <a:r>
              <a:rPr b="0" i="0" lang="en-US" sz="4000" u="none">
                <a:solidFill>
                  <a:schemeClr val="dk2"/>
                </a:solidFill>
                <a:latin typeface="Libre Franklin"/>
                <a:ea typeface="Libre Franklin"/>
                <a:cs typeface="Libre Franklin"/>
                <a:sym typeface="Libre Franklin"/>
              </a:rPr>
              <a:t>2026</a:t>
            </a:r>
            <a:r>
              <a:rPr b="0" i="0" lang="en-US" sz="4000" u="sng">
                <a:solidFill>
                  <a:schemeClr val="hlink"/>
                </a:solidFill>
                <a:hlinkClick r:id="rId5"/>
              </a:rPr>
              <a:t> HSE PROGRAMS.docx</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62"/>
          <p:cNvSpPr txBox="1"/>
          <p:nvPr>
            <p:ph type="title"/>
          </p:nvPr>
        </p:nvSpPr>
        <p:spPr>
          <a:xfrm>
            <a:off x="1219200" y="274637"/>
            <a:ext cx="10363200" cy="1143000"/>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0" i="0" lang="en-US" sz="4000" u="none">
                <a:solidFill>
                  <a:schemeClr val="dk2"/>
                </a:solidFill>
                <a:latin typeface="Libre Franklin"/>
                <a:ea typeface="Libre Franklin"/>
                <a:cs typeface="Libre Franklin"/>
                <a:sym typeface="Libre Franklin"/>
              </a:rPr>
              <a:t>Closing Remark</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pic>
        <p:nvPicPr>
          <p:cNvPr descr="C:\Users\USER\Desktop\STOP 2018\stop\images (6).png" id="404" name="Google Shape;404;p63"/>
          <p:cNvPicPr preferRelativeResize="0"/>
          <p:nvPr/>
        </p:nvPicPr>
        <p:blipFill rotWithShape="1">
          <a:blip r:embed="rId3">
            <a:alphaModFix/>
          </a:blip>
          <a:srcRect b="0" l="0" r="0" t="0"/>
          <a:stretch/>
        </p:blipFill>
        <p:spPr>
          <a:xfrm>
            <a:off x="406400" y="304800"/>
            <a:ext cx="11785600" cy="5791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1"/>
          <p:cNvSpPr txBox="1"/>
          <p:nvPr>
            <p:ph type="title"/>
          </p:nvPr>
        </p:nvSpPr>
        <p:spPr>
          <a:xfrm>
            <a:off x="368300" y="0"/>
            <a:ext cx="11214100" cy="795337"/>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2400"/>
              <a:buFont typeface="Libre Franklin"/>
              <a:buNone/>
            </a:pPr>
            <a:r>
              <a:rPr b="0" i="0" lang="en-US" sz="2400" u="sng">
                <a:solidFill>
                  <a:schemeClr val="dk2"/>
                </a:solidFill>
                <a:latin typeface="Libre Franklin"/>
                <a:ea typeface="Libre Franklin"/>
                <a:cs typeface="Libre Franklin"/>
                <a:sym typeface="Libre Franklin"/>
              </a:rPr>
              <a:t>TABLE 1a: 2025 HSE KEY PERFORMANCE INDICATORS / 2025 KPI TARGET</a:t>
            </a:r>
            <a:endParaRPr/>
          </a:p>
        </p:txBody>
      </p:sp>
      <p:graphicFrame>
        <p:nvGraphicFramePr>
          <p:cNvPr id="157" name="Google Shape;157;p21"/>
          <p:cNvGraphicFramePr/>
          <p:nvPr/>
        </p:nvGraphicFramePr>
        <p:xfrm>
          <a:off x="368300" y="685800"/>
          <a:ext cx="3000000" cy="3000000"/>
        </p:xfrm>
        <a:graphic>
          <a:graphicData uri="http://schemas.openxmlformats.org/drawingml/2006/table">
            <a:tbl>
              <a:tblPr>
                <a:noFill/>
                <a:tableStyleId>{134E5CA7-DCE9-4835-8DF1-C1A1329524B1}</a:tableStyleId>
              </a:tblPr>
              <a:tblGrid>
                <a:gridCol w="465125"/>
                <a:gridCol w="249225"/>
                <a:gridCol w="3308350"/>
                <a:gridCol w="1235075"/>
                <a:gridCol w="163500"/>
                <a:gridCol w="1160450"/>
                <a:gridCol w="1076325"/>
                <a:gridCol w="1042975"/>
                <a:gridCol w="987425"/>
                <a:gridCol w="2038350"/>
              </a:tblGrid>
              <a:tr h="12192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S/N</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LEADING INDICATORS</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Target Value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2025 Performance</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Total planned    Value (NO.)</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Base Plan</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 Field Plan</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1"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2000"/>
                        <a:buFont typeface="Calibri"/>
                        <a:buNone/>
                      </a:pPr>
                      <a:r>
                        <a:rPr b="1" i="0" lang="en-US" sz="2000" u="none" cap="none" strike="noStrike">
                          <a:solidFill>
                            <a:schemeClr val="lt1"/>
                          </a:solidFill>
                          <a:latin typeface="Calibri"/>
                          <a:ea typeface="Calibri"/>
                          <a:cs typeface="Calibri"/>
                          <a:sym typeface="Calibri"/>
                        </a:rPr>
                        <a:t>Remark</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r>
              <a:tr h="9144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No of UA/UC/SP   reports</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381 </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 daily</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57% increase from 2024 at the base</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2</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Near miss Reporting</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85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6</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100 % decrease from previous year</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192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3</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Management HSE Presentation</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15</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8</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8</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66 % increase from 2024</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Emergency Drill Exercise</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 weekly</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below target</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5</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Management Site Visit</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2</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cap="none" strike="noStrike">
                          <a:solidFill>
                            <a:schemeClr val="dk1"/>
                          </a:solidFill>
                          <a:latin typeface="Times New Roman"/>
                          <a:ea typeface="Times New Roman"/>
                          <a:cs typeface="Times New Roman"/>
                          <a:sym typeface="Times New Roman"/>
                        </a:rPr>
                        <a:t>Undocumented reports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6</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Management Tour</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graphicFrame>
        <p:nvGraphicFramePr>
          <p:cNvPr id="162" name="Google Shape;162;p22"/>
          <p:cNvGraphicFramePr/>
          <p:nvPr/>
        </p:nvGraphicFramePr>
        <p:xfrm>
          <a:off x="265112" y="762000"/>
          <a:ext cx="3000000" cy="3000000"/>
        </p:xfrm>
        <a:graphic>
          <a:graphicData uri="http://schemas.openxmlformats.org/drawingml/2006/table">
            <a:tbl>
              <a:tblPr>
                <a:noFill/>
                <a:tableStyleId>{134E5CA7-DCE9-4835-8DF1-C1A1329524B1}</a:tableStyleId>
              </a:tblPr>
              <a:tblGrid>
                <a:gridCol w="506400"/>
                <a:gridCol w="250825"/>
                <a:gridCol w="3325800"/>
                <a:gridCol w="1241425"/>
                <a:gridCol w="250825"/>
                <a:gridCol w="1081075"/>
                <a:gridCol w="1079500"/>
                <a:gridCol w="1049325"/>
                <a:gridCol w="993775"/>
                <a:gridCol w="2047875"/>
              </a:tblGrid>
              <a:tr h="12192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Internal Audit</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66</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2</a:t>
                      </a:r>
                      <a:endParaRPr/>
                    </a:p>
                  </a:txBody>
                  <a:tcPr marT="0" marB="0" marR="68575" marL="68575">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3</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3</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3</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Nil done in the previous year</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8</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External Audit</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75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4</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25% Implementation</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9</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New Employee/ IT /Client Induction</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168</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100 %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Trainings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88</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15</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18</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cap="none" strike="noStrike">
                          <a:solidFill>
                            <a:schemeClr val="dk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dk1"/>
                        </a:buClr>
                        <a:buSzPts val="2000"/>
                        <a:buFont typeface="Libre Baskerville"/>
                        <a:buNone/>
                      </a:pPr>
                      <a:r>
                        <a:t/>
                      </a:r>
                      <a:endParaRPr b="0" i="0" sz="20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2000" u="none">
                        <a:solidFill>
                          <a:schemeClr val="dk1"/>
                        </a:solidFill>
                        <a:latin typeface="Calibri"/>
                        <a:ea typeface="Calibri"/>
                        <a:cs typeface="Calibri"/>
                        <a:sym typeface="Calibri"/>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048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11</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Medical Fitness Certification</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255</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368</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N/A</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69% FTW</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13</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Health lectures/Presentations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85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6</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7</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7</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 weekly</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2192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Carbon Emission Awareness Presentation</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096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HSE Awards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100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7</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4</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 weekly</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Times New Roman"/>
                        <a:buNone/>
                      </a:pPr>
                      <a:r>
                        <a:rPr b="0" i="0" lang="en-US" sz="2000" u="none">
                          <a:solidFill>
                            <a:schemeClr val="dk1"/>
                          </a:solidFill>
                          <a:latin typeface="Times New Roman"/>
                          <a:ea typeface="Times New Roman"/>
                          <a:cs typeface="Times New Roman"/>
                          <a:sym typeface="Times New Roman"/>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graphicFrame>
        <p:nvGraphicFramePr>
          <p:cNvPr id="163" name="Google Shape;163;p22"/>
          <p:cNvGraphicFramePr/>
          <p:nvPr/>
        </p:nvGraphicFramePr>
        <p:xfrm>
          <a:off x="231775" y="0"/>
          <a:ext cx="3000000" cy="3000000"/>
        </p:xfrm>
        <a:graphic>
          <a:graphicData uri="http://schemas.openxmlformats.org/drawingml/2006/table">
            <a:tbl>
              <a:tblPr>
                <a:noFill/>
                <a:tableStyleId>{134E5CA7-DCE9-4835-8DF1-C1A1329524B1}</a:tableStyleId>
              </a:tblPr>
              <a:tblGrid>
                <a:gridCol w="538150"/>
                <a:gridCol w="220650"/>
                <a:gridCol w="3394075"/>
                <a:gridCol w="1179500"/>
                <a:gridCol w="163500"/>
                <a:gridCol w="1169975"/>
                <a:gridCol w="1149350"/>
                <a:gridCol w="1095375"/>
                <a:gridCol w="973125"/>
                <a:gridCol w="1960550"/>
              </a:tblGrid>
              <a:tr h="974725">
                <a:tc>
                  <a:txBody>
                    <a:bodyPr/>
                    <a:lstStyle/>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S/N</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LEADING INDICATORS</a:t>
                      </a:r>
                      <a:endParaRPr/>
                    </a:p>
                  </a:txBody>
                  <a:tcPr marT="0" marB="0" marR="68575" marL="68575">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Target Value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2025 </a:t>
                      </a:r>
                      <a:r>
                        <a:rPr b="1" i="0" lang="en-US" sz="1400" u="none">
                          <a:solidFill>
                            <a:schemeClr val="lt1"/>
                          </a:solidFill>
                          <a:latin typeface="Calibri"/>
                          <a:ea typeface="Calibri"/>
                          <a:cs typeface="Calibri"/>
                          <a:sym typeface="Calibri"/>
                        </a:rPr>
                        <a:t>Performance</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Total planned    Value (NO.)</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Base Plan</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Field Plan</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c>
                  <a:txBody>
                    <a:bodyPr/>
                    <a:lstStyle/>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600"/>
                        <a:buFont typeface="Libre Baskerville"/>
                        <a:buNone/>
                      </a:pPr>
                      <a:r>
                        <a:t/>
                      </a:r>
                      <a:endParaRPr b="1" i="0" sz="1600" u="non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lt1"/>
                        </a:buClr>
                        <a:buSzPts val="1600"/>
                        <a:buFont typeface="Calibri"/>
                        <a:buNone/>
                      </a:pPr>
                      <a:r>
                        <a:rPr b="1" i="0" lang="en-US" sz="1600" u="none">
                          <a:solidFill>
                            <a:schemeClr val="lt1"/>
                          </a:solidFill>
                          <a:latin typeface="Calibri"/>
                          <a:ea typeface="Calibri"/>
                          <a:cs typeface="Calibri"/>
                          <a:sym typeface="Calibri"/>
                        </a:rPr>
                        <a:t>Remark</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chemeClr val="accent2"/>
                    </a:solid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graphicFrame>
        <p:nvGraphicFramePr>
          <p:cNvPr id="168" name="Google Shape;168;p23"/>
          <p:cNvGraphicFramePr/>
          <p:nvPr/>
        </p:nvGraphicFramePr>
        <p:xfrm>
          <a:off x="0" y="366712"/>
          <a:ext cx="3000000" cy="3000000"/>
        </p:xfrm>
        <a:graphic>
          <a:graphicData uri="http://schemas.openxmlformats.org/drawingml/2006/table">
            <a:tbl>
              <a:tblPr>
                <a:noFill/>
                <a:tableStyleId>{134E5CA7-DCE9-4835-8DF1-C1A1329524B1}</a:tableStyleId>
              </a:tblPr>
              <a:tblGrid>
                <a:gridCol w="611175"/>
                <a:gridCol w="161925"/>
                <a:gridCol w="3395650"/>
                <a:gridCol w="1266825"/>
                <a:gridCol w="255575"/>
                <a:gridCol w="1103300"/>
                <a:gridCol w="1103300"/>
                <a:gridCol w="1071550"/>
                <a:gridCol w="1012825"/>
                <a:gridCol w="2090725"/>
              </a:tblGrid>
              <a:tr h="1524000">
                <a:tc>
                  <a:txBody>
                    <a:bodyPr/>
                    <a:lstStyle/>
                    <a:p>
                      <a:pPr indent="0" lvl="0" marL="0" marR="0" rtl="0" algn="l">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NO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l">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l">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LAGGING INDICATORS</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2025 Target</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1" i="0" sz="2000" u="none">
                        <a:solidFill>
                          <a:srgbClr val="FF0000"/>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1" i="0" sz="2000" u="none">
                        <a:solidFill>
                          <a:srgbClr val="FF0000"/>
                        </a:solidFill>
                        <a:latin typeface="Calibri"/>
                        <a:ea typeface="Calibri"/>
                        <a:cs typeface="Calibri"/>
                        <a:sym typeface="Calibri"/>
                      </a:endParaRPr>
                    </a:p>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2025 Performance</a:t>
                      </a:r>
                      <a:endParaRPr/>
                    </a:p>
                  </a:txBody>
                  <a:tcPr marT="0" marB="0" marR="68575" marL="68575">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2026 Target</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Base Target</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ctr">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Field Target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c>
                  <a:txBody>
                    <a:bodyPr/>
                    <a:lstStyle/>
                    <a:p>
                      <a:pPr indent="0" lvl="0" marL="0" marR="0" rtl="0" algn="l">
                        <a:lnSpc>
                          <a:spcPct val="100000"/>
                        </a:lnSpc>
                        <a:spcBef>
                          <a:spcPts val="0"/>
                        </a:spcBef>
                        <a:spcAft>
                          <a:spcPts val="0"/>
                        </a:spcAft>
                        <a:buClr>
                          <a:srgbClr val="FF0000"/>
                        </a:buClr>
                        <a:buSzPts val="2000"/>
                        <a:buFont typeface="Calibri"/>
                        <a:buNone/>
                      </a:pPr>
                      <a:r>
                        <a:rPr b="1" i="0" lang="en-US" sz="2000" u="none">
                          <a:solidFill>
                            <a:srgbClr val="FF0000"/>
                          </a:solidFill>
                          <a:latin typeface="Calibri"/>
                          <a:ea typeface="Calibri"/>
                          <a:cs typeface="Calibri"/>
                          <a:sym typeface="Calibri"/>
                        </a:rPr>
                        <a:t>Remark</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C00"/>
                    </a:solidFill>
                  </a:tcPr>
                </a:tc>
              </a:tr>
              <a:tr h="6588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1</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Fatality </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57225">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2</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Lost Time Injury (LTI)</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588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3</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Occupational Illnesses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9144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4</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Medical Treatment Cases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57225">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5</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Restricted Work Cases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58800">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6</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Lost Work Day Case (LWDC)</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57225">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7</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Loss Time Injury Frequency (LTIF)</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Libre Baskerville"/>
                        <a:buNone/>
                      </a:pPr>
                      <a:r>
                        <a:t/>
                      </a:r>
                      <a:endParaRPr b="0" i="0" sz="20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ctr">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c>
                  <a:txBody>
                    <a:bodyPr/>
                    <a:lstStyle/>
                    <a:p>
                      <a:pPr indent="0" lvl="0" marL="0" marR="0" rtl="0" algn="l">
                        <a:lnSpc>
                          <a:spcPct val="100000"/>
                        </a:lnSpc>
                        <a:spcBef>
                          <a:spcPts val="0"/>
                        </a:spcBef>
                        <a:spcAft>
                          <a:spcPts val="0"/>
                        </a:spcAft>
                        <a:buClr>
                          <a:schemeClr val="dk1"/>
                        </a:buClr>
                        <a:buSzPts val="2000"/>
                        <a:buFont typeface="Calibri"/>
                        <a:buNone/>
                      </a:pPr>
                      <a:r>
                        <a:rPr b="0" i="0" lang="en-US" sz="20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graphicFrame>
        <p:nvGraphicFramePr>
          <p:cNvPr id="173" name="Google Shape;173;p24"/>
          <p:cNvGraphicFramePr/>
          <p:nvPr/>
        </p:nvGraphicFramePr>
        <p:xfrm>
          <a:off x="482600" y="885825"/>
          <a:ext cx="3000000" cy="3000000"/>
        </p:xfrm>
        <a:graphic>
          <a:graphicData uri="http://schemas.openxmlformats.org/drawingml/2006/table">
            <a:tbl>
              <a:tblPr>
                <a:noFill/>
                <a:tableStyleId>{134E5CA7-DCE9-4835-8DF1-C1A1329524B1}</a:tableStyleId>
              </a:tblPr>
              <a:tblGrid>
                <a:gridCol w="444500"/>
                <a:gridCol w="249225"/>
                <a:gridCol w="3316275"/>
                <a:gridCol w="1023925"/>
                <a:gridCol w="454025"/>
                <a:gridCol w="728650"/>
                <a:gridCol w="1422400"/>
                <a:gridCol w="1044575"/>
                <a:gridCol w="987425"/>
                <a:gridCol w="2038350"/>
              </a:tblGrid>
              <a:tr h="1096950">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8</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Total Recordable Cases (TRC)</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3</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96950">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9</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Road Traffic Accident (RTA) </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373175">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10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Community Incidents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1</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96950">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11</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Security Incidents</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096950">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12</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Property Damage</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0" i="0" sz="1800" u="non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0</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800"/>
                        <a:buFont typeface="Calibri"/>
                        <a:buNone/>
                      </a:pPr>
                      <a:r>
                        <a:rPr b="0" i="0" lang="en-US" sz="1800" u="none">
                          <a:solidFill>
                            <a:schemeClr val="dk1"/>
                          </a:solidFill>
                          <a:latin typeface="Calibri"/>
                          <a:ea typeface="Calibri"/>
                          <a:cs typeface="Calibri"/>
                          <a:sym typeface="Calibri"/>
                        </a:rPr>
                        <a:t> </a:t>
                      </a:r>
                      <a:endParaRPr/>
                    </a:p>
                  </a:txBody>
                  <a:tcPr marT="0" marB="0" marR="68575" marL="6857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graphicFrame>
        <p:nvGraphicFramePr>
          <p:cNvPr id="174" name="Google Shape;174;p24"/>
          <p:cNvGraphicFramePr/>
          <p:nvPr/>
        </p:nvGraphicFramePr>
        <p:xfrm>
          <a:off x="482600" y="49212"/>
          <a:ext cx="3000000" cy="3000000"/>
        </p:xfrm>
        <a:graphic>
          <a:graphicData uri="http://schemas.openxmlformats.org/drawingml/2006/table">
            <a:tbl>
              <a:tblPr>
                <a:noFill/>
                <a:tableStyleId>{134E5CA7-DCE9-4835-8DF1-C1A1329524B1}</a:tableStyleId>
              </a:tblPr>
              <a:tblGrid>
                <a:gridCol w="166675"/>
                <a:gridCol w="3803650"/>
                <a:gridCol w="1057275"/>
                <a:gridCol w="161925"/>
                <a:gridCol w="1127125"/>
                <a:gridCol w="1331900"/>
                <a:gridCol w="1052500"/>
                <a:gridCol w="944550"/>
                <a:gridCol w="2063750"/>
              </a:tblGrid>
              <a:tr h="1371600">
                <a:tc>
                  <a:txBody>
                    <a:bodyPr/>
                    <a:lstStyle/>
                    <a:p>
                      <a:pPr indent="0" lvl="0" marL="0" marR="0" rtl="0" algn="l">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NO    LAGGING INDICATORS</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2025 Target</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 </a:t>
                      </a:r>
                      <a:endParaRPr/>
                    </a:p>
                  </a:txBody>
                  <a:tcPr marT="0" marB="0" marR="68575" marL="68575" anchor="b">
                    <a:lnL cap="flat" cmpd="sng" w="12700">
                      <a:solidFill>
                        <a:srgbClr val="000000"/>
                      </a:solidFill>
                      <a:prstDash val="solid"/>
                      <a:round/>
                      <a:headEnd len="sm" w="sm" type="none"/>
                      <a:tailEnd len="sm" w="sm" type="none"/>
                    </a:lnL>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dk1"/>
                        </a:buClr>
                        <a:buSzPts val="1800"/>
                        <a:buFont typeface="Libre Baskerville"/>
                        <a:buNone/>
                      </a:pPr>
                      <a:r>
                        <a:t/>
                      </a:r>
                      <a:endParaRPr b="1" i="0" sz="1800" u="non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Libre Baskerville"/>
                        <a:buNone/>
                      </a:pPr>
                      <a:r>
                        <a:t/>
                      </a:r>
                      <a:endParaRPr b="1" i="0" sz="1800" u="non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2025 Performance</a:t>
                      </a:r>
                      <a:endParaRPr/>
                    </a:p>
                  </a:txBody>
                  <a:tcPr marT="0" marB="0" marR="68575" marL="68575">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2026 Target</a:t>
                      </a:r>
                      <a:endParaRPr/>
                    </a:p>
                  </a:txBody>
                  <a:tcPr marT="0" marB="0" marR="68575" marL="68575" anchor="b">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Base Target</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ctr">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Field Target </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c>
                  <a:txBody>
                    <a:bodyPr/>
                    <a:lstStyle/>
                    <a:p>
                      <a:pPr indent="0" lvl="0" marL="0" marR="0" rtl="0" algn="l">
                        <a:lnSpc>
                          <a:spcPct val="100000"/>
                        </a:lnSpc>
                        <a:spcBef>
                          <a:spcPts val="0"/>
                        </a:spcBef>
                        <a:spcAft>
                          <a:spcPts val="0"/>
                        </a:spcAft>
                        <a:buClr>
                          <a:schemeClr val="lt1"/>
                        </a:buClr>
                        <a:buSzPts val="1800"/>
                        <a:buFont typeface="Calibri"/>
                        <a:buNone/>
                      </a:pPr>
                      <a:r>
                        <a:rPr b="1" i="0" lang="en-US" sz="1800" u="none">
                          <a:solidFill>
                            <a:schemeClr val="lt1"/>
                          </a:solidFill>
                          <a:latin typeface="Calibri"/>
                          <a:ea typeface="Calibri"/>
                          <a:cs typeface="Calibri"/>
                          <a:sym typeface="Calibri"/>
                        </a:rPr>
                        <a:t>Remark</a:t>
                      </a:r>
                      <a:endParaRPr/>
                    </a:p>
                  </a:txBody>
                  <a:tcPr marT="0" marB="0" marR="68575" marL="68575" anchor="b">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FFC000"/>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p25"/>
          <p:cNvSpPr txBox="1"/>
          <p:nvPr>
            <p:ph type="title"/>
          </p:nvPr>
        </p:nvSpPr>
        <p:spPr>
          <a:xfrm>
            <a:off x="838200" y="146050"/>
            <a:ext cx="10515600" cy="715962"/>
          </a:xfrm>
          <a:prstGeom prst="rect">
            <a:avLst/>
          </a:prstGeom>
          <a:noFill/>
          <a:ln>
            <a:noFill/>
          </a:ln>
        </p:spPr>
        <p:txBody>
          <a:bodyPr anchorCtr="0" anchor="b" bIns="91425" lIns="91425" spcFirstLastPara="1" rIns="91425" wrap="square" tIns="45700">
            <a:noAutofit/>
          </a:bodyPr>
          <a:lstStyle/>
          <a:p>
            <a:pPr indent="0" lvl="0" marL="0" rtl="0" algn="l">
              <a:lnSpc>
                <a:spcPct val="100000"/>
              </a:lnSpc>
              <a:spcBef>
                <a:spcPts val="0"/>
              </a:spcBef>
              <a:spcAft>
                <a:spcPts val="0"/>
              </a:spcAft>
              <a:buClr>
                <a:schemeClr val="dk2"/>
              </a:buClr>
              <a:buSzPts val="4000"/>
              <a:buFont typeface="Libre Franklin"/>
              <a:buNone/>
            </a:pPr>
            <a:r>
              <a:rPr b="1" i="0" lang="en-US" sz="4000" u="none">
                <a:solidFill>
                  <a:schemeClr val="dk2"/>
                </a:solidFill>
                <a:latin typeface="Libre Franklin"/>
                <a:ea typeface="Libre Franklin"/>
                <a:cs typeface="Libre Franklin"/>
                <a:sym typeface="Libre Franklin"/>
              </a:rPr>
              <a:t>2025 PLANNED VS ACTUAL HSE TARGETS </a:t>
            </a:r>
            <a:endParaRPr/>
          </a:p>
        </p:txBody>
      </p:sp>
      <p:graphicFrame>
        <p:nvGraphicFramePr>
          <p:cNvPr id="180" name="Google Shape;180;p25"/>
          <p:cNvGraphicFramePr/>
          <p:nvPr/>
        </p:nvGraphicFramePr>
        <p:xfrm>
          <a:off x="198437" y="722312"/>
          <a:ext cx="3000000" cy="3000000"/>
        </p:xfrm>
        <a:graphic>
          <a:graphicData uri="http://schemas.openxmlformats.org/drawingml/2006/table">
            <a:tbl>
              <a:tblPr>
                <a:noFill/>
                <a:tableStyleId>{134E5CA7-DCE9-4835-8DF1-C1A1329524B1}</a:tableStyleId>
              </a:tblPr>
              <a:tblGrid>
                <a:gridCol w="8637575"/>
                <a:gridCol w="1450975"/>
                <a:gridCol w="1706550"/>
              </a:tblGrid>
              <a:tr h="701675">
                <a:tc>
                  <a:txBody>
                    <a:bodyPr/>
                    <a:lstStyle/>
                    <a:p>
                      <a:pPr indent="0" lvl="0" marL="0" marR="0" rtl="0" algn="l">
                        <a:lnSpc>
                          <a:spcPct val="100000"/>
                        </a:lnSpc>
                        <a:spcBef>
                          <a:spcPts val="0"/>
                        </a:spcBef>
                        <a:spcAft>
                          <a:spcPts val="0"/>
                        </a:spcAft>
                        <a:buClr>
                          <a:schemeClr val="dk1"/>
                        </a:buClr>
                        <a:buSzPts val="2000"/>
                        <a:buFont typeface="Arial Black"/>
                        <a:buNone/>
                      </a:pPr>
                      <a:r>
                        <a:rPr b="1" i="0" lang="en-US" sz="2000" u="none">
                          <a:solidFill>
                            <a:schemeClr val="dk1"/>
                          </a:solidFill>
                          <a:latin typeface="Arial Black"/>
                          <a:ea typeface="Arial Black"/>
                          <a:cs typeface="Arial Black"/>
                          <a:sym typeface="Arial Black"/>
                        </a:rPr>
                        <a:t>DESCRIPTION</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solidFill>
                      <a:srgbClr val="DF6C5D"/>
                    </a:solidFill>
                  </a:tcPr>
                </a:tc>
                <a:tc>
                  <a:txBody>
                    <a:bodyPr/>
                    <a:lstStyle/>
                    <a:p>
                      <a:pPr indent="0" lvl="0" marL="0" marR="0" rtl="0" algn="ctr">
                        <a:lnSpc>
                          <a:spcPct val="100000"/>
                        </a:lnSpc>
                        <a:spcBef>
                          <a:spcPts val="0"/>
                        </a:spcBef>
                        <a:spcAft>
                          <a:spcPts val="0"/>
                        </a:spcAft>
                        <a:buClr>
                          <a:schemeClr val="dk1"/>
                        </a:buClr>
                        <a:buSzPts val="2000"/>
                        <a:buFont typeface="Arial Black"/>
                        <a:buNone/>
                      </a:pPr>
                      <a:r>
                        <a:rPr b="1" i="0" lang="en-US" sz="2000" u="none">
                          <a:solidFill>
                            <a:schemeClr val="dk1"/>
                          </a:solidFill>
                          <a:latin typeface="Arial Black"/>
                          <a:ea typeface="Arial Black"/>
                          <a:cs typeface="Arial Black"/>
                          <a:sym typeface="Arial Black"/>
                        </a:rPr>
                        <a:t>PLAN</a:t>
                      </a:r>
                      <a:endParaRPr/>
                    </a:p>
                    <a:p>
                      <a:pPr indent="0" lvl="0" marL="0" marR="0" rtl="0" algn="ctr">
                        <a:lnSpc>
                          <a:spcPct val="100000"/>
                        </a:lnSpc>
                        <a:spcBef>
                          <a:spcPts val="0"/>
                        </a:spcBef>
                        <a:spcAft>
                          <a:spcPts val="0"/>
                        </a:spcAft>
                        <a:buClr>
                          <a:schemeClr val="dk1"/>
                        </a:buClr>
                        <a:buSzPts val="2000"/>
                        <a:buFont typeface="Arial Black"/>
                        <a:buNone/>
                      </a:pPr>
                      <a:r>
                        <a:rPr b="1" i="0" lang="en-US" sz="2000" u="none">
                          <a:solidFill>
                            <a:schemeClr val="dk1"/>
                          </a:solidFill>
                          <a:latin typeface="Arial Black"/>
                          <a:ea typeface="Arial Black"/>
                          <a:cs typeface="Arial Black"/>
                          <a:sym typeface="Arial Black"/>
                        </a:rPr>
                        <a:t>(% / No.)</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solidFill>
                      <a:srgbClr val="DF6C5D"/>
                    </a:solidFill>
                  </a:tcPr>
                </a:tc>
                <a:tc>
                  <a:txBody>
                    <a:bodyPr/>
                    <a:lstStyle/>
                    <a:p>
                      <a:pPr indent="0" lvl="0" marL="0" marR="0" rtl="0" algn="ctr">
                        <a:lnSpc>
                          <a:spcPct val="100000"/>
                        </a:lnSpc>
                        <a:spcBef>
                          <a:spcPts val="0"/>
                        </a:spcBef>
                        <a:spcAft>
                          <a:spcPts val="0"/>
                        </a:spcAft>
                        <a:buClr>
                          <a:schemeClr val="dk1"/>
                        </a:buClr>
                        <a:buSzPts val="2000"/>
                        <a:buFont typeface="Arial Black"/>
                        <a:buNone/>
                      </a:pPr>
                      <a:r>
                        <a:rPr b="1" i="0" lang="en-US" sz="2000" u="none">
                          <a:solidFill>
                            <a:schemeClr val="dk1"/>
                          </a:solidFill>
                          <a:latin typeface="Arial Black"/>
                          <a:ea typeface="Arial Black"/>
                          <a:cs typeface="Arial Black"/>
                          <a:sym typeface="Arial Black"/>
                        </a:rPr>
                        <a:t>ACTUAL</a:t>
                      </a:r>
                      <a:endParaRPr/>
                    </a:p>
                    <a:p>
                      <a:pPr indent="0" lvl="0" marL="0" marR="0" rtl="0" algn="ctr">
                        <a:lnSpc>
                          <a:spcPct val="100000"/>
                        </a:lnSpc>
                        <a:spcBef>
                          <a:spcPts val="0"/>
                        </a:spcBef>
                        <a:spcAft>
                          <a:spcPts val="0"/>
                        </a:spcAft>
                        <a:buClr>
                          <a:schemeClr val="dk1"/>
                        </a:buClr>
                        <a:buSzPts val="2000"/>
                        <a:buFont typeface="Arial Black"/>
                        <a:buNone/>
                      </a:pPr>
                      <a:r>
                        <a:rPr b="1" i="0" lang="en-US" sz="2000" u="none">
                          <a:solidFill>
                            <a:schemeClr val="dk1"/>
                          </a:solidFill>
                          <a:latin typeface="Arial Black"/>
                          <a:ea typeface="Arial Black"/>
                          <a:cs typeface="Arial Black"/>
                          <a:sym typeface="Arial Black"/>
                        </a:rPr>
                        <a:t>(% / No.)</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solidFill>
                      <a:srgbClr val="DF6C5D"/>
                    </a:solidFill>
                  </a:tcPr>
                </a:tc>
              </a:tr>
              <a:tr h="471475">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Zero Loss Time Injury (LTI) in all  operations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3</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85750">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Medical Screening</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69%</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6700">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Health Presentations</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86%</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100%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9875">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UA/UC  Reporting</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54%</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6700">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Near Miss reporting</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Implementation of 2025 Training Plan</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98%</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Execution of Quarterly HSE Award Scheme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100%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6700">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 HSE meetings</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80%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Emergency Drill</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80%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6700">
                <a:tc>
                  <a:txBody>
                    <a:bodyPr/>
                    <a:lstStyle/>
                    <a:p>
                      <a:pPr indent="0" lvl="0" marL="0" marR="0" rtl="0" algn="l">
                        <a:lnSpc>
                          <a:spcPct val="100000"/>
                        </a:lnSpc>
                        <a:spcBef>
                          <a:spcPts val="0"/>
                        </a:spcBef>
                        <a:spcAft>
                          <a:spcPts val="0"/>
                        </a:spcAft>
                        <a:buClr>
                          <a:srgbClr val="000000"/>
                        </a:buClr>
                        <a:buSzPts val="1800"/>
                        <a:buFont typeface="Arial Black"/>
                        <a:buNone/>
                      </a:pPr>
                      <a:r>
                        <a:rPr b="1" i="0" lang="en-US" sz="1800" u="none">
                          <a:solidFill>
                            <a:srgbClr val="000000"/>
                          </a:solidFill>
                          <a:latin typeface="Arial Black"/>
                          <a:ea typeface="Arial Black"/>
                          <a:cs typeface="Arial Black"/>
                          <a:sym typeface="Arial Black"/>
                        </a:rPr>
                        <a:t>New Employee / IT Induction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406400">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Road Traffic Accident</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0</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2</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HSE Internal &amp; External Audit</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57%</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6700">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Trainings</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83%</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r h="365125">
                <a:tc>
                  <a:txBody>
                    <a:bodyPr/>
                    <a:lstStyle/>
                    <a:p>
                      <a:pPr indent="0" lvl="0" marL="0" marR="0" rtl="0" algn="l">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Compliance to health and environment regulations</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chemeClr val="dk1"/>
                        </a:buClr>
                        <a:buSzPts val="1800"/>
                        <a:buFont typeface="Arial Black"/>
                        <a:buNone/>
                      </a:pPr>
                      <a:r>
                        <a:rPr b="1" i="0" lang="en-US" sz="1800" u="none">
                          <a:solidFill>
                            <a:schemeClr val="dk1"/>
                          </a:solidFill>
                          <a:latin typeface="Arial Black"/>
                          <a:ea typeface="Arial Black"/>
                          <a:cs typeface="Arial Black"/>
                          <a:sym typeface="Arial Black"/>
                        </a:rPr>
                        <a:t>100 %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2060"/>
                        </a:buClr>
                        <a:buSzPts val="1800"/>
                        <a:buFont typeface="Arial Black"/>
                        <a:buNone/>
                      </a:pPr>
                      <a:r>
                        <a:rPr b="1" i="0" lang="en-US" sz="1800" u="none">
                          <a:solidFill>
                            <a:srgbClr val="002060"/>
                          </a:solidFill>
                          <a:latin typeface="Arial Black"/>
                          <a:ea typeface="Arial Black"/>
                          <a:cs typeface="Arial Black"/>
                          <a:sym typeface="Arial Black"/>
                        </a:rPr>
                        <a:t>100 % </a:t>
                      </a:r>
                      <a:endParaRPr/>
                    </a:p>
                  </a:txBody>
                  <a:tcPr marT="45725" marB="45725" marR="91450" marL="91450">
                    <a:lnL cap="flat" cmpd="sng" w="12700">
                      <a:solidFill>
                        <a:srgbClr val="595959"/>
                      </a:solidFill>
                      <a:prstDash val="solid"/>
                      <a:round/>
                      <a:headEnd len="sm" w="sm" type="none"/>
                      <a:tailEnd len="sm" w="sm" type="none"/>
                    </a:lnL>
                    <a:lnR cap="flat" cmpd="sng" w="12700">
                      <a:solidFill>
                        <a:srgbClr val="595959"/>
                      </a:solidFill>
                      <a:prstDash val="solid"/>
                      <a:round/>
                      <a:headEnd len="sm" w="sm" type="none"/>
                      <a:tailEnd len="sm" w="sm" type="none"/>
                    </a:lnR>
                    <a:lnT cap="flat" cmpd="sng" w="12700">
                      <a:solidFill>
                        <a:srgbClr val="595959"/>
                      </a:solidFill>
                      <a:prstDash val="solid"/>
                      <a:round/>
                      <a:headEnd len="sm" w="sm" type="none"/>
                      <a:tailEnd len="sm" w="sm" type="none"/>
                    </a:lnT>
                    <a:lnB cap="flat" cmpd="sng" w="12700">
                      <a:solidFill>
                        <a:srgbClr val="595959"/>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2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4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3_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Equity">
  <a:themeElements>
    <a:clrScheme name="Equity">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